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32"/>
  </p:notesMasterIdLst>
  <p:sldIdLst>
    <p:sldId id="256" r:id="rId2"/>
    <p:sldId id="258" r:id="rId3"/>
    <p:sldId id="287" r:id="rId4"/>
    <p:sldId id="286" r:id="rId5"/>
    <p:sldId id="312" r:id="rId6"/>
    <p:sldId id="314" r:id="rId7"/>
    <p:sldId id="315" r:id="rId8"/>
    <p:sldId id="313" r:id="rId9"/>
    <p:sldId id="285" r:id="rId10"/>
    <p:sldId id="291" r:id="rId11"/>
    <p:sldId id="292" r:id="rId12"/>
    <p:sldId id="290" r:id="rId13"/>
    <p:sldId id="289" r:id="rId14"/>
    <p:sldId id="294" r:id="rId15"/>
    <p:sldId id="295" r:id="rId16"/>
    <p:sldId id="298" r:id="rId17"/>
    <p:sldId id="316" r:id="rId18"/>
    <p:sldId id="296" r:id="rId19"/>
    <p:sldId id="300" r:id="rId20"/>
    <p:sldId id="301" r:id="rId21"/>
    <p:sldId id="306" r:id="rId22"/>
    <p:sldId id="303" r:id="rId23"/>
    <p:sldId id="302" r:id="rId24"/>
    <p:sldId id="318" r:id="rId25"/>
    <p:sldId id="317" r:id="rId26"/>
    <p:sldId id="304" r:id="rId27"/>
    <p:sldId id="308" r:id="rId28"/>
    <p:sldId id="311" r:id="rId29"/>
    <p:sldId id="310" r:id="rId30"/>
    <p:sldId id="319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8A71C3D-157A-E043-A9E6-8C3048B0FDDB}">
          <p14:sldIdLst>
            <p14:sldId id="256"/>
            <p14:sldId id="258"/>
            <p14:sldId id="287"/>
            <p14:sldId id="286"/>
            <p14:sldId id="312"/>
            <p14:sldId id="314"/>
            <p14:sldId id="315"/>
            <p14:sldId id="313"/>
            <p14:sldId id="285"/>
            <p14:sldId id="291"/>
            <p14:sldId id="292"/>
            <p14:sldId id="290"/>
            <p14:sldId id="289"/>
            <p14:sldId id="294"/>
            <p14:sldId id="295"/>
            <p14:sldId id="298"/>
            <p14:sldId id="316"/>
            <p14:sldId id="296"/>
            <p14:sldId id="300"/>
            <p14:sldId id="301"/>
            <p14:sldId id="306"/>
            <p14:sldId id="303"/>
            <p14:sldId id="302"/>
            <p14:sldId id="318"/>
            <p14:sldId id="317"/>
            <p14:sldId id="304"/>
            <p14:sldId id="308"/>
            <p14:sldId id="311"/>
            <p14:sldId id="310"/>
            <p14:sldId id="31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8ED5"/>
    <a:srgbClr val="FFFFFF"/>
    <a:srgbClr val="EAEAEA"/>
    <a:srgbClr val="FFFF9F"/>
    <a:srgbClr val="39B69F"/>
    <a:srgbClr val="399D9F"/>
    <a:srgbClr val="39FF9F"/>
    <a:srgbClr val="FF8066"/>
    <a:srgbClr val="6F1666"/>
    <a:srgbClr val="FF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429AEE97-4D31-496D-A48F-D06F8401AB2F}">
  <a:tblStyle styleId="{429AEE97-4D31-496D-A48F-D06F8401AB2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321" autoAdjust="0"/>
  </p:normalViewPr>
  <p:slideViewPr>
    <p:cSldViewPr snapToGrid="0" snapToObjects="1">
      <p:cViewPr>
        <p:scale>
          <a:sx n="125" d="100"/>
          <a:sy n="125" d="100"/>
        </p:scale>
        <p:origin x="-568" y="-1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5" d="100"/>
          <a:sy n="75" d="100"/>
        </p:scale>
        <p:origin x="-337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292635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Shape 10"/>
          <p:cNvSpPr/>
          <p:nvPr/>
        </p:nvSpPr>
        <p:spPr>
          <a:xfrm rot="5400000">
            <a:off x="3809056" y="-81000"/>
            <a:ext cx="1525499" cy="176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 rot="10800000" flipH="1">
            <a:off x="2809875" y="-172875"/>
            <a:ext cx="1111499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 rot="10800000" flipH="1">
            <a:off x="3602723" y="1360109"/>
            <a:ext cx="493799" cy="4274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 rot="10800000" flipH="1">
            <a:off x="5278914" y="855278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rot="10800000" flipH="1">
            <a:off x="5365798" y="352324"/>
            <a:ext cx="493799" cy="4271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" name="Shape 16"/>
          <p:cNvGrpSpPr/>
          <p:nvPr/>
        </p:nvGrpSpPr>
        <p:grpSpPr>
          <a:xfrm>
            <a:off x="5549153" y="1029780"/>
            <a:ext cx="404640" cy="374058"/>
            <a:chOff x="5975075" y="2327500"/>
            <a:chExt cx="420100" cy="388350"/>
          </a:xfrm>
        </p:grpSpPr>
        <p:sp>
          <p:nvSpPr>
            <p:cNvPr id="17" name="Shape 1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" name="Shape 19"/>
          <p:cNvSpPr/>
          <p:nvPr/>
        </p:nvSpPr>
        <p:spPr>
          <a:xfrm>
            <a:off x="3253021" y="113273"/>
            <a:ext cx="225084" cy="38996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4380525" y="515192"/>
            <a:ext cx="382958" cy="607110"/>
            <a:chOff x="6718575" y="2318625"/>
            <a:chExt cx="256950" cy="407375"/>
          </a:xfrm>
        </p:grpSpPr>
        <p:sp>
          <p:nvSpPr>
            <p:cNvPr id="21" name="Shape 2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9" name="Shape 29"/>
          <p:cNvGrpSpPr/>
          <p:nvPr/>
        </p:nvGrpSpPr>
        <p:grpSpPr>
          <a:xfrm>
            <a:off x="3199463" y="902958"/>
            <a:ext cx="395017" cy="403296"/>
            <a:chOff x="3951850" y="2985350"/>
            <a:chExt cx="407950" cy="416500"/>
          </a:xfrm>
        </p:grpSpPr>
        <p:sp>
          <p:nvSpPr>
            <p:cNvPr id="30" name="Shape 3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" name="Shape 34"/>
          <p:cNvSpPr/>
          <p:nvPr/>
        </p:nvSpPr>
        <p:spPr>
          <a:xfrm rot="10800000" flipH="1">
            <a:off x="5010533" y="4576647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rot="10800000" flipH="1">
            <a:off x="5133679" y="4056450"/>
            <a:ext cx="540000" cy="4673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 rot="10800000" flipH="1">
            <a:off x="3530384" y="4576661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5370704" y="4867760"/>
            <a:ext cx="312502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772008" y="4056440"/>
            <a:ext cx="573942" cy="550550"/>
            <a:chOff x="5241175" y="4959100"/>
            <a:chExt cx="539775" cy="517775"/>
          </a:xfrm>
        </p:grpSpPr>
        <p:sp>
          <p:nvSpPr>
            <p:cNvPr id="40" name="Shape 4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" name="Shape 46"/>
          <p:cNvSpPr/>
          <p:nvPr/>
        </p:nvSpPr>
        <p:spPr>
          <a:xfrm>
            <a:off x="3429208" y="3904791"/>
            <a:ext cx="377838" cy="3436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Shape 49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6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0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/>
          <p:nvPr/>
        </p:nvSpPr>
        <p:spPr>
          <a:xfrm rot="10800000" flipH="1">
            <a:off x="66674" y="313542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 rot="10800000" flipH="1">
            <a:off x="828674" y="351654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761999" y="877950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rot="10800000" flipH="1">
            <a:off x="793851" y="4692801"/>
            <a:ext cx="517499" cy="4478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6" name="Shape 56"/>
          <p:cNvGrpSpPr/>
          <p:nvPr/>
        </p:nvGrpSpPr>
        <p:grpSpPr>
          <a:xfrm>
            <a:off x="996358" y="1070667"/>
            <a:ext cx="351203" cy="324660"/>
            <a:chOff x="5975075" y="2327500"/>
            <a:chExt cx="420100" cy="388350"/>
          </a:xfrm>
        </p:grpSpPr>
        <p:sp>
          <p:nvSpPr>
            <p:cNvPr id="57" name="Shape 5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9" name="Shape 59"/>
          <p:cNvSpPr/>
          <p:nvPr/>
        </p:nvSpPr>
        <p:spPr>
          <a:xfrm>
            <a:off x="393600" y="334662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0" name="Shape 60"/>
          <p:cNvGrpSpPr/>
          <p:nvPr/>
        </p:nvGrpSpPr>
        <p:grpSpPr>
          <a:xfrm>
            <a:off x="305253" y="553855"/>
            <a:ext cx="247468" cy="392302"/>
            <a:chOff x="6718575" y="2318625"/>
            <a:chExt cx="256950" cy="407375"/>
          </a:xfrm>
        </p:grpSpPr>
        <p:sp>
          <p:nvSpPr>
            <p:cNvPr id="61" name="Shape 6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" name="Shape 69"/>
          <p:cNvGrpSpPr/>
          <p:nvPr/>
        </p:nvGrpSpPr>
        <p:grpSpPr>
          <a:xfrm>
            <a:off x="1419984" y="3634331"/>
            <a:ext cx="342881" cy="350068"/>
            <a:chOff x="3951850" y="2985350"/>
            <a:chExt cx="407950" cy="416500"/>
          </a:xfrm>
        </p:grpSpPr>
        <p:sp>
          <p:nvSpPr>
            <p:cNvPr id="70" name="Shape 7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4" name="Shape 74"/>
          <p:cNvSpPr/>
          <p:nvPr/>
        </p:nvSpPr>
        <p:spPr>
          <a:xfrm rot="10800000" flipH="1">
            <a:off x="733424" y="393602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 rot="10800000" flipH="1">
            <a:off x="738524" y="10084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 rot="10800000" flipH="1">
            <a:off x="-291324" y="4148475"/>
            <a:ext cx="1182300" cy="1023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10800000" flipH="1">
            <a:off x="420724" y="-65225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1019338" y="416705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9" name="Shape 79"/>
          <p:cNvGrpSpPr/>
          <p:nvPr/>
        </p:nvGrpSpPr>
        <p:grpSpPr>
          <a:xfrm>
            <a:off x="-50284" y="1452794"/>
            <a:ext cx="624843" cy="599376"/>
            <a:chOff x="5241175" y="4959100"/>
            <a:chExt cx="539775" cy="517775"/>
          </a:xfrm>
        </p:grpSpPr>
        <p:sp>
          <p:nvSpPr>
            <p:cNvPr id="80" name="Shape 8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6" name="Shape 86"/>
          <p:cNvSpPr/>
          <p:nvPr/>
        </p:nvSpPr>
        <p:spPr>
          <a:xfrm>
            <a:off x="47198" y="4430470"/>
            <a:ext cx="505231" cy="459561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Shape 89"/>
          <p:cNvSpPr/>
          <p:nvPr/>
        </p:nvSpPr>
        <p:spPr>
          <a:xfrm rot="5400000">
            <a:off x="499598" y="1905237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299" cy="819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1" name="Shape 91"/>
          <p:cNvSpPr/>
          <p:nvPr/>
        </p:nvSpPr>
        <p:spPr>
          <a:xfrm rot="10800000" flipH="1">
            <a:off x="-123825" y="28115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rot="10800000" flipH="1">
            <a:off x="638174" y="3192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rot="10800000" flipH="1">
            <a:off x="752474" y="1201800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 rot="10800000" flipH="1">
            <a:off x="657224" y="4380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5" name="Shape 95"/>
          <p:cNvGrpSpPr/>
          <p:nvPr/>
        </p:nvGrpSpPr>
        <p:grpSpPr>
          <a:xfrm>
            <a:off x="986833" y="1394517"/>
            <a:ext cx="351203" cy="324660"/>
            <a:chOff x="5975075" y="2327500"/>
            <a:chExt cx="420100" cy="388350"/>
          </a:xfrm>
        </p:grpSpPr>
        <p:sp>
          <p:nvSpPr>
            <p:cNvPr id="96" name="Shape 9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8" name="Shape 98"/>
          <p:cNvSpPr/>
          <p:nvPr/>
        </p:nvSpPr>
        <p:spPr>
          <a:xfrm>
            <a:off x="203100" y="30227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9" name="Shape 99"/>
          <p:cNvGrpSpPr/>
          <p:nvPr/>
        </p:nvGrpSpPr>
        <p:grpSpPr>
          <a:xfrm>
            <a:off x="295728" y="877705"/>
            <a:ext cx="247468" cy="392302"/>
            <a:chOff x="6718575" y="2318625"/>
            <a:chExt cx="256950" cy="407375"/>
          </a:xfrm>
        </p:grpSpPr>
        <p:sp>
          <p:nvSpPr>
            <p:cNvPr id="100" name="Shape 10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8" name="Shape 108"/>
          <p:cNvGrpSpPr/>
          <p:nvPr/>
        </p:nvGrpSpPr>
        <p:grpSpPr>
          <a:xfrm>
            <a:off x="1229484" y="3310480"/>
            <a:ext cx="342881" cy="350068"/>
            <a:chOff x="3951850" y="2985350"/>
            <a:chExt cx="407950" cy="416500"/>
          </a:xfrm>
        </p:grpSpPr>
        <p:sp>
          <p:nvSpPr>
            <p:cNvPr id="109" name="Shape 10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3" name="Shape 113"/>
          <p:cNvSpPr/>
          <p:nvPr/>
        </p:nvSpPr>
        <p:spPr>
          <a:xfrm rot="10800000" flipH="1">
            <a:off x="542924" y="36121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/>
          <p:nvPr/>
        </p:nvSpPr>
        <p:spPr>
          <a:xfrm rot="10800000" flipH="1">
            <a:off x="728999" y="424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 rot="10800000" flipH="1">
            <a:off x="-115052" y="3996025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 rot="10800000" flipH="1">
            <a:off x="411199" y="2586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828838" y="38432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8" name="Shape 118"/>
          <p:cNvGrpSpPr/>
          <p:nvPr/>
        </p:nvGrpSpPr>
        <p:grpSpPr>
          <a:xfrm>
            <a:off x="67091" y="1681689"/>
            <a:ext cx="455624" cy="437053"/>
            <a:chOff x="5241175" y="4959100"/>
            <a:chExt cx="539775" cy="517775"/>
          </a:xfrm>
        </p:grpSpPr>
        <p:sp>
          <p:nvSpPr>
            <p:cNvPr id="119" name="Shape 11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5" name="Shape 125"/>
          <p:cNvSpPr/>
          <p:nvPr/>
        </p:nvSpPr>
        <p:spPr>
          <a:xfrm>
            <a:off x="144925" y="4214500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94000" y="1929581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Shape 129"/>
          <p:cNvSpPr/>
          <p:nvPr/>
        </p:nvSpPr>
        <p:spPr>
          <a:xfrm rot="5400000">
            <a:off x="499598" y="157099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2" name="Shape 132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 rot="10800000" flipH="1">
            <a:off x="7821347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141" name="Shape 14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3" name="Shape 143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772688" y="44618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45" name="Shape 145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146" name="Shape 1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2" name="Shape 152"/>
          <p:cNvSpPr/>
          <p:nvPr/>
        </p:nvSpPr>
        <p:spPr>
          <a:xfrm>
            <a:off x="8081325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53" name="Shape 153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154" name="Shape 15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2" name="Shape 162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163" name="Shape 16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Shape 169"/>
          <p:cNvSpPr/>
          <p:nvPr/>
        </p:nvSpPr>
        <p:spPr>
          <a:xfrm rot="5400000">
            <a:off x="499598" y="157099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2"/>
          </p:nvPr>
        </p:nvSpPr>
        <p:spPr>
          <a:xfrm>
            <a:off x="4562087" y="2414450"/>
            <a:ext cx="2667300" cy="2663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3" name="Shape 173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77" name="Shape 177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178" name="Shape 17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0" name="Shape 180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81" name="Shape 181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182" name="Shape 18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90" name="Shape 190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191" name="Shape 19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5" name="Shape 195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/>
          <p:nvPr/>
        </p:nvSpPr>
        <p:spPr>
          <a:xfrm rot="10800000" flipH="1">
            <a:off x="7821347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8772688" y="44618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00" name="Shape 200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201" name="Shape 20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07" name="Shape 207"/>
          <p:cNvSpPr/>
          <p:nvPr/>
        </p:nvSpPr>
        <p:spPr>
          <a:xfrm>
            <a:off x="8081325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Shape 238"/>
          <p:cNvSpPr/>
          <p:nvPr/>
        </p:nvSpPr>
        <p:spPr>
          <a:xfrm rot="5400000">
            <a:off x="499598" y="157099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0" name="Shape 240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44" name="Shape 244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245" name="Shape 24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7" name="Shape 247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48" name="Shape 248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249" name="Shape 24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57" name="Shape 257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258" name="Shape 25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2" name="Shape 262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4" name="Shape 264"/>
          <p:cNvSpPr/>
          <p:nvPr/>
        </p:nvSpPr>
        <p:spPr>
          <a:xfrm rot="10800000" flipH="1">
            <a:off x="7821347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8772688" y="44618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67" name="Shape 267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268" name="Shape 26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4" name="Shape 274"/>
          <p:cNvSpPr/>
          <p:nvPr/>
        </p:nvSpPr>
        <p:spPr>
          <a:xfrm>
            <a:off x="8081325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 rot="10800000" flipH="1">
            <a:off x="8218351" y="4121458"/>
            <a:ext cx="685200" cy="593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Shape 316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Shape 317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 rot="10800000" flipH="1">
            <a:off x="503115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 rot="10800000" flipH="1">
            <a:off x="1208423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 rot="10800000" flipH="1">
            <a:off x="247753" y="49692"/>
            <a:ext cx="295199" cy="255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 rot="10800000" flipH="1">
            <a:off x="8763567" y="4485979"/>
            <a:ext cx="542999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 rot="10800000" flipH="1">
            <a:off x="8523810" y="4741099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 rot="10800000" flipH="1">
            <a:off x="8322785" y="3628022"/>
            <a:ext cx="542999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 rot="10800000" flipH="1">
            <a:off x="8763568" y="4009882"/>
            <a:ext cx="237599" cy="205799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9BBD5"/>
              </a:buClr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480"/>
              </a:spcBef>
              <a:buClr>
                <a:srgbClr val="19BBD5"/>
              </a:buClr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480"/>
              </a:spcBef>
              <a:buClr>
                <a:srgbClr val="19BBD5"/>
              </a:buClr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360"/>
              </a:spcBef>
              <a:buClr>
                <a:srgbClr val="19BBD5"/>
              </a:buClr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360"/>
              </a:spcBef>
              <a:buClr>
                <a:srgbClr val="19BBD5"/>
              </a:buClr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360"/>
              </a:spcBef>
              <a:buClr>
                <a:srgbClr val="C6DAEC"/>
              </a:buClr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360"/>
              </a:spcBef>
              <a:buClr>
                <a:srgbClr val="C6DAEC"/>
              </a:buClr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360"/>
              </a:spcBef>
              <a:buClr>
                <a:srgbClr val="C6DAEC"/>
              </a:buClr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360"/>
              </a:spcBef>
              <a:buClr>
                <a:srgbClr val="C6DAEC"/>
              </a:buClr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</p:sldLayoutIdLst>
  <p:transition xmlns:p14="http://schemas.microsoft.com/office/powerpoint/2010/main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6600" dirty="0" smtClean="0"/>
              <a:t>Big Data 101</a:t>
            </a:r>
            <a:endParaRPr lang="en" sz="6600" dirty="0"/>
          </a:p>
        </p:txBody>
      </p:sp>
      <p:sp>
        <p:nvSpPr>
          <p:cNvPr id="3" name="Shape 449"/>
          <p:cNvSpPr txBox="1">
            <a:spLocks/>
          </p:cNvSpPr>
          <p:nvPr/>
        </p:nvSpPr>
        <p:spPr>
          <a:xfrm>
            <a:off x="1508085" y="2976702"/>
            <a:ext cx="6052180" cy="545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Muli"/>
                <a:ea typeface="Muli"/>
                <a:cs typeface="Muli"/>
                <a:sym typeface="Muli"/>
              </a:rPr>
              <a:t>Introduction to Hadoop &amp; Machine Learning</a:t>
            </a:r>
            <a:endParaRPr lang="en" sz="2800" dirty="0">
              <a:solidFill>
                <a:schemeClr val="bg1">
                  <a:lumMod val="8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4308650" y="2559967"/>
            <a:ext cx="2636474" cy="0"/>
          </a:xfrm>
          <a:prstGeom prst="straightConnector1">
            <a:avLst/>
          </a:prstGeom>
          <a:ln w="28575" cmpd="sng">
            <a:solidFill>
              <a:schemeClr val="bg1">
                <a:lumMod val="85000"/>
              </a:schemeClr>
            </a:solidFill>
            <a:prstDash val="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761782" y="2559967"/>
            <a:ext cx="1494588" cy="2236093"/>
          </a:xfrm>
          <a:prstGeom prst="straightConnector1">
            <a:avLst/>
          </a:prstGeom>
          <a:ln w="28575" cmpd="sng">
            <a:solidFill>
              <a:schemeClr val="bg1">
                <a:lumMod val="85000"/>
              </a:schemeClr>
            </a:solidFill>
            <a:prstDash val="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996325" y="428638"/>
            <a:ext cx="1260044" cy="2131330"/>
          </a:xfrm>
          <a:prstGeom prst="straightConnector1">
            <a:avLst/>
          </a:prstGeom>
          <a:ln w="28575" cmpd="sng">
            <a:solidFill>
              <a:schemeClr val="bg1">
                <a:lumMod val="85000"/>
              </a:schemeClr>
            </a:solidFill>
            <a:prstDash val="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onut 3"/>
          <p:cNvSpPr>
            <a:spLocks noChangeAspect="1"/>
          </p:cNvSpPr>
          <p:nvPr/>
        </p:nvSpPr>
        <p:spPr>
          <a:xfrm>
            <a:off x="3261439" y="1526454"/>
            <a:ext cx="2103385" cy="2079725"/>
          </a:xfrm>
          <a:prstGeom prst="donut">
            <a:avLst>
              <a:gd name="adj" fmla="val 2087"/>
            </a:avLst>
          </a:prstGeom>
          <a:solidFill>
            <a:srgbClr val="D0497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/>
          <p:cNvSpPr>
            <a:spLocks noChangeAspect="1"/>
          </p:cNvSpPr>
          <p:nvPr/>
        </p:nvSpPr>
        <p:spPr>
          <a:xfrm>
            <a:off x="2761782" y="1010493"/>
            <a:ext cx="3154987" cy="3119587"/>
          </a:xfrm>
          <a:prstGeom prst="donut">
            <a:avLst>
              <a:gd name="adj" fmla="val 2087"/>
            </a:avLst>
          </a:prstGeom>
          <a:solidFill>
            <a:srgbClr val="D0497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>
            <a:spLocks noChangeAspect="1"/>
          </p:cNvSpPr>
          <p:nvPr/>
        </p:nvSpPr>
        <p:spPr>
          <a:xfrm>
            <a:off x="3643953" y="1919785"/>
            <a:ext cx="1339487" cy="1324420"/>
          </a:xfrm>
          <a:prstGeom prst="donut">
            <a:avLst>
              <a:gd name="adj" fmla="val 2087"/>
            </a:avLst>
          </a:prstGeom>
          <a:solidFill>
            <a:srgbClr val="D0497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>
            <a:spLocks noChangeAspect="1"/>
          </p:cNvSpPr>
          <p:nvPr/>
        </p:nvSpPr>
        <p:spPr>
          <a:xfrm>
            <a:off x="2150218" y="428638"/>
            <a:ext cx="4416982" cy="4367422"/>
          </a:xfrm>
          <a:prstGeom prst="donut">
            <a:avLst>
              <a:gd name="adj" fmla="val 2087"/>
            </a:avLst>
          </a:prstGeom>
          <a:solidFill>
            <a:srgbClr val="D0497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19897554">
            <a:off x="2927089" y="856605"/>
            <a:ext cx="883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FFB2"/>
                </a:solidFill>
                <a:effectLst/>
                <a:latin typeface="Arial Narrow"/>
                <a:cs typeface="Arial Narrow"/>
              </a:rPr>
              <a:t>Real Time</a:t>
            </a:r>
            <a:endParaRPr lang="en-US" i="1" dirty="0">
              <a:solidFill>
                <a:srgbClr val="FFFFB2"/>
              </a:solidFill>
              <a:effectLst/>
              <a:latin typeface="Arial Narrow"/>
              <a:cs typeface="Arial Narrow"/>
            </a:endParaRPr>
          </a:p>
        </p:txBody>
      </p:sp>
      <p:sp>
        <p:nvSpPr>
          <p:cNvPr id="22" name="TextBox 21"/>
          <p:cNvSpPr txBox="1"/>
          <p:nvPr/>
        </p:nvSpPr>
        <p:spPr>
          <a:xfrm rot="19897554">
            <a:off x="3214770" y="1246627"/>
            <a:ext cx="8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FFB2"/>
                </a:solidFill>
                <a:effectLst/>
                <a:latin typeface="Arial Narrow"/>
                <a:cs typeface="Arial Narrow"/>
              </a:rPr>
              <a:t>Near Real Time</a:t>
            </a:r>
            <a:endParaRPr lang="en-US" i="1" dirty="0">
              <a:solidFill>
                <a:srgbClr val="FFFFB2"/>
              </a:solidFill>
              <a:effectLst/>
              <a:latin typeface="Arial Narrow"/>
              <a:cs typeface="Arial Narrow"/>
            </a:endParaRPr>
          </a:p>
        </p:txBody>
      </p:sp>
      <p:sp>
        <p:nvSpPr>
          <p:cNvPr id="23" name="TextBox 22"/>
          <p:cNvSpPr txBox="1"/>
          <p:nvPr/>
        </p:nvSpPr>
        <p:spPr>
          <a:xfrm rot="19897554">
            <a:off x="3405044" y="1717910"/>
            <a:ext cx="883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FFB2"/>
                </a:solidFill>
                <a:effectLst/>
                <a:latin typeface="Arial Narrow"/>
                <a:cs typeface="Arial Narrow"/>
              </a:rPr>
              <a:t>Periodic</a:t>
            </a:r>
            <a:endParaRPr lang="en-US" i="1" dirty="0">
              <a:solidFill>
                <a:srgbClr val="FFFFB2"/>
              </a:solidFill>
              <a:effectLst/>
              <a:latin typeface="Arial Narrow"/>
              <a:cs typeface="Arial Narrow"/>
            </a:endParaRPr>
          </a:p>
        </p:txBody>
      </p:sp>
      <p:sp>
        <p:nvSpPr>
          <p:cNvPr id="24" name="TextBox 23"/>
          <p:cNvSpPr txBox="1"/>
          <p:nvPr/>
        </p:nvSpPr>
        <p:spPr>
          <a:xfrm rot="19897554">
            <a:off x="3664010" y="2066832"/>
            <a:ext cx="883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FFB2"/>
                </a:solidFill>
                <a:effectLst/>
                <a:latin typeface="Arial Narrow"/>
                <a:cs typeface="Arial Narrow"/>
              </a:rPr>
              <a:t>Batch</a:t>
            </a:r>
            <a:endParaRPr lang="en-US" i="1" dirty="0">
              <a:solidFill>
                <a:srgbClr val="FFFFB2"/>
              </a:solidFill>
              <a:effectLst/>
              <a:latin typeface="Arial Narrow"/>
              <a:cs typeface="Arial Narrow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73070" y="2559966"/>
            <a:ext cx="510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FFB2"/>
                </a:solidFill>
                <a:effectLst/>
                <a:latin typeface="Arial Narrow"/>
                <a:cs typeface="Arial Narrow"/>
              </a:rPr>
              <a:t>MB</a:t>
            </a:r>
            <a:endParaRPr lang="en-US" i="1" dirty="0">
              <a:solidFill>
                <a:srgbClr val="FFFFB2"/>
              </a:solidFill>
              <a:effectLst/>
              <a:latin typeface="Arial Narrow"/>
              <a:cs typeface="Arial Narrow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54454" y="2566064"/>
            <a:ext cx="510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FFB2"/>
                </a:solidFill>
                <a:effectLst/>
                <a:latin typeface="Arial Narrow"/>
                <a:cs typeface="Arial Narrow"/>
              </a:rPr>
              <a:t>GB</a:t>
            </a:r>
            <a:endParaRPr lang="en-US" i="1" dirty="0">
              <a:solidFill>
                <a:srgbClr val="FFFFB2"/>
              </a:solidFill>
              <a:effectLst/>
              <a:latin typeface="Arial Narrow"/>
              <a:cs typeface="Arial Narrow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4824" y="2566064"/>
            <a:ext cx="510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FFB2"/>
                </a:solidFill>
                <a:effectLst/>
                <a:latin typeface="Arial Narrow"/>
                <a:cs typeface="Arial Narrow"/>
              </a:rPr>
              <a:t>TB</a:t>
            </a:r>
            <a:endParaRPr lang="en-US" i="1" dirty="0">
              <a:solidFill>
                <a:srgbClr val="FFFFB2"/>
              </a:solidFill>
              <a:effectLst/>
              <a:latin typeface="Arial Narrow"/>
              <a:cs typeface="Arial Narrow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49328" y="2566064"/>
            <a:ext cx="510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FFB2"/>
                </a:solidFill>
                <a:effectLst/>
                <a:latin typeface="Arial Narrow"/>
                <a:cs typeface="Arial Narrow"/>
              </a:rPr>
              <a:t>PB</a:t>
            </a:r>
            <a:endParaRPr lang="en-US" i="1" dirty="0">
              <a:solidFill>
                <a:srgbClr val="FFFFB2"/>
              </a:solidFill>
              <a:effectLst/>
              <a:latin typeface="Arial Narrow"/>
              <a:cs typeface="Arial Narrow"/>
            </a:endParaRPr>
          </a:p>
        </p:txBody>
      </p:sp>
      <p:sp>
        <p:nvSpPr>
          <p:cNvPr id="29" name="TextBox 28"/>
          <p:cNvSpPr txBox="1"/>
          <p:nvPr/>
        </p:nvSpPr>
        <p:spPr>
          <a:xfrm rot="1800000">
            <a:off x="3629298" y="2719951"/>
            <a:ext cx="883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FFB2"/>
                </a:solidFill>
                <a:effectLst/>
                <a:latin typeface="Arial Narrow"/>
                <a:cs typeface="Arial Narrow"/>
              </a:rPr>
              <a:t>Table</a:t>
            </a:r>
            <a:endParaRPr lang="en-US" i="1" dirty="0">
              <a:solidFill>
                <a:srgbClr val="FFFFB2"/>
              </a:solidFill>
              <a:effectLst/>
              <a:latin typeface="Arial Narrow"/>
              <a:cs typeface="Arial Narrow"/>
            </a:endParaRPr>
          </a:p>
        </p:txBody>
      </p:sp>
      <p:sp>
        <p:nvSpPr>
          <p:cNvPr id="31" name="TextBox 30"/>
          <p:cNvSpPr txBox="1"/>
          <p:nvPr/>
        </p:nvSpPr>
        <p:spPr>
          <a:xfrm rot="1800000">
            <a:off x="3355065" y="3068012"/>
            <a:ext cx="883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FFB2"/>
                </a:solidFill>
                <a:effectLst/>
                <a:latin typeface="Arial Narrow"/>
                <a:cs typeface="Arial Narrow"/>
              </a:rPr>
              <a:t>Database</a:t>
            </a:r>
            <a:endParaRPr lang="en-US" i="1" dirty="0">
              <a:solidFill>
                <a:srgbClr val="FFFFB2"/>
              </a:solidFill>
              <a:effectLst/>
              <a:latin typeface="Arial Narrow"/>
              <a:cs typeface="Arial Narrow"/>
            </a:endParaRPr>
          </a:p>
        </p:txBody>
      </p:sp>
      <p:sp>
        <p:nvSpPr>
          <p:cNvPr id="32" name="TextBox 31"/>
          <p:cNvSpPr txBox="1"/>
          <p:nvPr/>
        </p:nvSpPr>
        <p:spPr>
          <a:xfrm rot="3515469">
            <a:off x="2723307" y="3021986"/>
            <a:ext cx="883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FFB2"/>
                </a:solidFill>
                <a:effectLst/>
                <a:latin typeface="Arial Narrow"/>
                <a:cs typeface="Arial Narrow"/>
              </a:rPr>
              <a:t>PDF</a:t>
            </a:r>
            <a:endParaRPr lang="en-US" i="1" dirty="0">
              <a:solidFill>
                <a:srgbClr val="FFFFB2"/>
              </a:solidFill>
              <a:effectLst/>
              <a:latin typeface="Arial Narrow"/>
              <a:cs typeface="Arial Narrow"/>
            </a:endParaRPr>
          </a:p>
        </p:txBody>
      </p:sp>
      <p:sp>
        <p:nvSpPr>
          <p:cNvPr id="33" name="TextBox 32"/>
          <p:cNvSpPr txBox="1"/>
          <p:nvPr/>
        </p:nvSpPr>
        <p:spPr>
          <a:xfrm rot="1800000">
            <a:off x="3121287" y="3452290"/>
            <a:ext cx="883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FFB2"/>
                </a:solidFill>
                <a:effectLst/>
                <a:latin typeface="Arial Narrow"/>
                <a:cs typeface="Arial Narrow"/>
              </a:rPr>
              <a:t>Images</a:t>
            </a:r>
            <a:endParaRPr lang="en-US" i="1" dirty="0">
              <a:solidFill>
                <a:srgbClr val="FFFFB2"/>
              </a:solidFill>
              <a:effectLst/>
              <a:latin typeface="Arial Narrow"/>
              <a:cs typeface="Arial Narrow"/>
            </a:endParaRPr>
          </a:p>
        </p:txBody>
      </p:sp>
      <p:sp>
        <p:nvSpPr>
          <p:cNvPr id="34" name="TextBox 33"/>
          <p:cNvSpPr txBox="1"/>
          <p:nvPr/>
        </p:nvSpPr>
        <p:spPr>
          <a:xfrm rot="213674">
            <a:off x="3652657" y="3654723"/>
            <a:ext cx="883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FFB2"/>
                </a:solidFill>
                <a:effectLst/>
                <a:latin typeface="Arial Narrow"/>
                <a:cs typeface="Arial Narrow"/>
              </a:rPr>
              <a:t>Docs</a:t>
            </a:r>
            <a:endParaRPr lang="en-US" i="1" dirty="0">
              <a:solidFill>
                <a:srgbClr val="FFFFB2"/>
              </a:solidFill>
              <a:effectLst/>
              <a:latin typeface="Arial Narrow"/>
              <a:cs typeface="Arial Narrow"/>
            </a:endParaRPr>
          </a:p>
        </p:txBody>
      </p:sp>
      <p:sp>
        <p:nvSpPr>
          <p:cNvPr id="35" name="TextBox 34"/>
          <p:cNvSpPr txBox="1"/>
          <p:nvPr/>
        </p:nvSpPr>
        <p:spPr>
          <a:xfrm rot="1800000">
            <a:off x="2821272" y="3895298"/>
            <a:ext cx="883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FFB2"/>
                </a:solidFill>
                <a:effectLst/>
                <a:latin typeface="Arial Narrow"/>
                <a:cs typeface="Arial Narrow"/>
              </a:rPr>
              <a:t>Video</a:t>
            </a:r>
            <a:endParaRPr lang="en-US" i="1" dirty="0">
              <a:solidFill>
                <a:srgbClr val="FFFFB2"/>
              </a:solidFill>
              <a:effectLst/>
              <a:latin typeface="Arial Narrow"/>
              <a:cs typeface="Arial Narrow"/>
            </a:endParaRPr>
          </a:p>
        </p:txBody>
      </p:sp>
      <p:sp>
        <p:nvSpPr>
          <p:cNvPr id="36" name="TextBox 35"/>
          <p:cNvSpPr txBox="1"/>
          <p:nvPr/>
        </p:nvSpPr>
        <p:spPr>
          <a:xfrm rot="3292150">
            <a:off x="2360134" y="3452289"/>
            <a:ext cx="883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FFB2"/>
                </a:solidFill>
                <a:effectLst/>
                <a:latin typeface="Arial Narrow"/>
                <a:cs typeface="Arial Narrow"/>
              </a:rPr>
              <a:t>Social</a:t>
            </a:r>
            <a:endParaRPr lang="en-US" i="1" dirty="0">
              <a:solidFill>
                <a:srgbClr val="FFFFB2"/>
              </a:solidFill>
              <a:effectLst/>
              <a:latin typeface="Arial Narrow"/>
              <a:cs typeface="Arial Narrow"/>
            </a:endParaRPr>
          </a:p>
        </p:txBody>
      </p:sp>
      <p:sp>
        <p:nvSpPr>
          <p:cNvPr id="37" name="TextBox 36"/>
          <p:cNvSpPr txBox="1"/>
          <p:nvPr/>
        </p:nvSpPr>
        <p:spPr>
          <a:xfrm rot="266620">
            <a:off x="3350395" y="4163845"/>
            <a:ext cx="883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FFB2"/>
                </a:solidFill>
                <a:effectLst/>
                <a:latin typeface="Arial Narrow"/>
                <a:cs typeface="Arial Narrow"/>
              </a:rPr>
              <a:t>IoT</a:t>
            </a:r>
            <a:endParaRPr lang="en-US" i="1" dirty="0">
              <a:solidFill>
                <a:srgbClr val="FFFFB2"/>
              </a:solidFill>
              <a:effectLst/>
              <a:latin typeface="Arial Narrow"/>
              <a:cs typeface="Arial Narrow"/>
            </a:endParaRPr>
          </a:p>
        </p:txBody>
      </p:sp>
      <p:sp>
        <p:nvSpPr>
          <p:cNvPr id="38" name="Shape 369"/>
          <p:cNvSpPr txBox="1">
            <a:spLocks/>
          </p:cNvSpPr>
          <p:nvPr/>
        </p:nvSpPr>
        <p:spPr>
          <a:xfrm>
            <a:off x="1706938" y="58827"/>
            <a:ext cx="1410088" cy="952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spcBef>
                <a:spcPts val="0"/>
              </a:spcBef>
              <a:buFont typeface="Muli"/>
              <a:buNone/>
            </a:pPr>
            <a:r>
              <a:rPr lang="en-US" sz="2400" dirty="0" smtClean="0"/>
              <a:t>Data Velocity</a:t>
            </a:r>
            <a:endParaRPr lang="en" sz="2400" dirty="0"/>
          </a:p>
        </p:txBody>
      </p:sp>
      <p:sp>
        <p:nvSpPr>
          <p:cNvPr id="39" name="Shape 369"/>
          <p:cNvSpPr txBox="1">
            <a:spLocks/>
          </p:cNvSpPr>
          <p:nvPr/>
        </p:nvSpPr>
        <p:spPr>
          <a:xfrm>
            <a:off x="1264042" y="4056033"/>
            <a:ext cx="1410088" cy="952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spcBef>
                <a:spcPts val="0"/>
              </a:spcBef>
              <a:buFont typeface="Muli"/>
              <a:buNone/>
            </a:pPr>
            <a:r>
              <a:rPr lang="en-US" sz="2400" dirty="0" smtClean="0"/>
              <a:t>Data Variety</a:t>
            </a:r>
            <a:endParaRPr lang="en" sz="2400" dirty="0"/>
          </a:p>
        </p:txBody>
      </p:sp>
      <p:sp>
        <p:nvSpPr>
          <p:cNvPr id="40" name="Shape 369"/>
          <p:cNvSpPr txBox="1">
            <a:spLocks/>
          </p:cNvSpPr>
          <p:nvPr/>
        </p:nvSpPr>
        <p:spPr>
          <a:xfrm>
            <a:off x="6509306" y="2616800"/>
            <a:ext cx="1410088" cy="952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spcBef>
                <a:spcPts val="0"/>
              </a:spcBef>
              <a:buFont typeface="Muli"/>
              <a:buNone/>
            </a:pPr>
            <a:r>
              <a:rPr lang="en-US" sz="2400" dirty="0" smtClean="0"/>
              <a:t>Data Volume</a:t>
            </a:r>
            <a:endParaRPr lang="en" sz="2400" dirty="0"/>
          </a:p>
        </p:txBody>
      </p:sp>
      <p:sp>
        <p:nvSpPr>
          <p:cNvPr id="41" name="Shape 413"/>
          <p:cNvSpPr txBox="1">
            <a:spLocks/>
          </p:cNvSpPr>
          <p:nvPr/>
        </p:nvSpPr>
        <p:spPr>
          <a:xfrm>
            <a:off x="6124251" y="85799"/>
            <a:ext cx="2950298" cy="9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3200" dirty="0" smtClean="0"/>
              <a:t>Big Data:</a:t>
            </a:r>
            <a:r>
              <a:rPr lang="en-US" dirty="0" smtClean="0"/>
              <a:t> </a:t>
            </a:r>
            <a:r>
              <a:rPr lang="en-US" sz="2000" dirty="0" smtClean="0"/>
              <a:t>expanding on 3 fronts</a:t>
            </a:r>
            <a:endParaRPr lang="en" sz="2000" b="1" dirty="0"/>
          </a:p>
        </p:txBody>
      </p:sp>
    </p:spTree>
    <p:extLst>
      <p:ext uri="{BB962C8B-B14F-4D97-AF65-F5344CB8AC3E}">
        <p14:creationId xmlns:p14="http://schemas.microsoft.com/office/powerpoint/2010/main" val="500998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ctrTitle"/>
          </p:nvPr>
        </p:nvSpPr>
        <p:spPr>
          <a:xfrm>
            <a:off x="2743200" y="164039"/>
            <a:ext cx="5638800" cy="177131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If Big Data is a problem, the most </a:t>
            </a:r>
            <a:r>
              <a:rPr lang="en-US" dirty="0"/>
              <a:t>p</a:t>
            </a:r>
            <a:r>
              <a:rPr lang="en-US" dirty="0" smtClean="0"/>
              <a:t>opular </a:t>
            </a:r>
            <a:r>
              <a:rPr lang="en-US" dirty="0"/>
              <a:t>s</a:t>
            </a:r>
            <a:r>
              <a:rPr lang="en-US" dirty="0" smtClean="0"/>
              <a:t>olution is </a:t>
            </a:r>
            <a:r>
              <a:rPr lang="mr-IN" dirty="0" smtClean="0"/>
              <a:t>…</a:t>
            </a:r>
            <a:endParaRPr lang="en" dirty="0"/>
          </a:p>
        </p:txBody>
      </p:sp>
      <p:sp>
        <p:nvSpPr>
          <p:cNvPr id="350" name="Shape 350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099" cy="16043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A technology called </a:t>
            </a:r>
            <a:r>
              <a:rPr lang="en-US" sz="4400" b="1" dirty="0" smtClean="0">
                <a:solidFill>
                  <a:srgbClr val="FFFFB2"/>
                </a:solidFill>
              </a:rPr>
              <a:t>Hadoop</a:t>
            </a:r>
            <a:endParaRPr lang="en" sz="4400" b="1" dirty="0">
              <a:solidFill>
                <a:srgbClr val="FFFFB2"/>
              </a:solidFill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466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299" cy="175435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>
              <a:buNone/>
            </a:pPr>
            <a:r>
              <a:rPr lang="en-US" dirty="0"/>
              <a:t>Hadoop is an open source framework for distributed processing of large data sets across clusters of many commodity computers</a:t>
            </a:r>
            <a:endParaRPr lang="en" dirty="0"/>
          </a:p>
        </p:txBody>
      </p:sp>
      <p:sp>
        <p:nvSpPr>
          <p:cNvPr id="4" name="Shape 361"/>
          <p:cNvSpPr txBox="1">
            <a:spLocks noGrp="1"/>
          </p:cNvSpPr>
          <p:nvPr/>
        </p:nvSpPr>
        <p:spPr>
          <a:xfrm>
            <a:off x="2853891" y="420112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>
              <a:spcBef>
                <a:spcPts val="0"/>
              </a:spcBef>
              <a:buNone/>
            </a:pPr>
            <a:r>
              <a:rPr lang="en-US" dirty="0" smtClean="0"/>
              <a:t>What is Hadoop?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04519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843920" y="422373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What is Hadoop?</a:t>
            </a:r>
            <a:endParaRPr lang="en" dirty="0"/>
          </a:p>
        </p:txBody>
      </p:sp>
      <p:grpSp>
        <p:nvGrpSpPr>
          <p:cNvPr id="4" name="Shape 642"/>
          <p:cNvGrpSpPr/>
          <p:nvPr/>
        </p:nvGrpSpPr>
        <p:grpSpPr>
          <a:xfrm>
            <a:off x="560303" y="2279314"/>
            <a:ext cx="699741" cy="613317"/>
            <a:chOff x="1233350" y="1619250"/>
            <a:chExt cx="466500" cy="456725"/>
          </a:xfrm>
        </p:grpSpPr>
        <p:sp>
          <p:nvSpPr>
            <p:cNvPr id="5" name="Shape 643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644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645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646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Shape 385"/>
          <p:cNvSpPr txBox="1">
            <a:spLocks/>
          </p:cNvSpPr>
          <p:nvPr/>
        </p:nvSpPr>
        <p:spPr>
          <a:xfrm>
            <a:off x="130456" y="2959458"/>
            <a:ext cx="1506610" cy="9123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buFont typeface="Muli"/>
              <a:buNone/>
            </a:pPr>
            <a:r>
              <a:rPr lang="en-US" sz="2400" b="1" dirty="0" smtClean="0">
                <a:solidFill>
                  <a:srgbClr val="D04976"/>
                </a:solidFill>
              </a:rPr>
              <a:t>Open Source</a:t>
            </a:r>
            <a:endParaRPr lang="en" sz="2400" b="1" dirty="0" smtClean="0">
              <a:solidFill>
                <a:srgbClr val="D04976"/>
              </a:solidFill>
            </a:endParaRPr>
          </a:p>
        </p:txBody>
      </p:sp>
      <p:sp>
        <p:nvSpPr>
          <p:cNvPr id="10" name="Shape 385"/>
          <p:cNvSpPr txBox="1">
            <a:spLocks/>
          </p:cNvSpPr>
          <p:nvPr/>
        </p:nvSpPr>
        <p:spPr>
          <a:xfrm>
            <a:off x="1655649" y="2977543"/>
            <a:ext cx="1941513" cy="10040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buFont typeface="Muli"/>
              <a:buNone/>
            </a:pPr>
            <a:r>
              <a:rPr lang="en-US" sz="2400" b="1" dirty="0" smtClean="0">
                <a:solidFill>
                  <a:srgbClr val="D04976"/>
                </a:solidFill>
              </a:rPr>
              <a:t>Distributed File System</a:t>
            </a:r>
            <a:endParaRPr lang="en" sz="2400" b="1" dirty="0" smtClean="0">
              <a:solidFill>
                <a:srgbClr val="D04976"/>
              </a:solidFill>
            </a:endParaRPr>
          </a:p>
        </p:txBody>
      </p:sp>
      <p:grpSp>
        <p:nvGrpSpPr>
          <p:cNvPr id="15" name="Shape 613"/>
          <p:cNvGrpSpPr/>
          <p:nvPr/>
        </p:nvGrpSpPr>
        <p:grpSpPr>
          <a:xfrm>
            <a:off x="1908347" y="2355701"/>
            <a:ext cx="440176" cy="556259"/>
            <a:chOff x="584925" y="922575"/>
            <a:chExt cx="415200" cy="502525"/>
          </a:xfrm>
        </p:grpSpPr>
        <p:sp>
          <p:nvSpPr>
            <p:cNvPr id="16" name="Shape 614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615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61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3" name="Shape 385"/>
          <p:cNvSpPr txBox="1">
            <a:spLocks/>
          </p:cNvSpPr>
          <p:nvPr/>
        </p:nvSpPr>
        <p:spPr>
          <a:xfrm>
            <a:off x="3615745" y="2977543"/>
            <a:ext cx="1941513" cy="10040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buFont typeface="Muli"/>
              <a:buNone/>
            </a:pPr>
            <a:r>
              <a:rPr lang="en-US" sz="2400" b="1" dirty="0" smtClean="0">
                <a:solidFill>
                  <a:srgbClr val="D04976"/>
                </a:solidFill>
              </a:rPr>
              <a:t>Distributed Computing</a:t>
            </a:r>
            <a:endParaRPr lang="en" sz="2400" b="1" dirty="0" smtClean="0">
              <a:solidFill>
                <a:srgbClr val="D04976"/>
              </a:solidFill>
            </a:endParaRPr>
          </a:p>
        </p:txBody>
      </p:sp>
      <p:grpSp>
        <p:nvGrpSpPr>
          <p:cNvPr id="24" name="Shape 718"/>
          <p:cNvGrpSpPr/>
          <p:nvPr/>
        </p:nvGrpSpPr>
        <p:grpSpPr>
          <a:xfrm>
            <a:off x="4153859" y="2178794"/>
            <a:ext cx="953938" cy="733166"/>
            <a:chOff x="5255200" y="3006475"/>
            <a:chExt cx="511700" cy="378575"/>
          </a:xfrm>
        </p:grpSpPr>
        <p:sp>
          <p:nvSpPr>
            <p:cNvPr id="25" name="Shape 71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72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" name="Shape 385"/>
          <p:cNvSpPr txBox="1">
            <a:spLocks/>
          </p:cNvSpPr>
          <p:nvPr/>
        </p:nvSpPr>
        <p:spPr>
          <a:xfrm>
            <a:off x="5575841" y="2977543"/>
            <a:ext cx="1598588" cy="10040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buFont typeface="Muli"/>
              <a:buNone/>
            </a:pPr>
            <a:r>
              <a:rPr lang="en-US" sz="2400" b="1" dirty="0" smtClean="0">
                <a:solidFill>
                  <a:srgbClr val="D04976"/>
                </a:solidFill>
              </a:rPr>
              <a:t>Scales with Data</a:t>
            </a:r>
            <a:endParaRPr lang="en" sz="2400" b="1" dirty="0" smtClean="0">
              <a:solidFill>
                <a:srgbClr val="D04976"/>
              </a:solidFill>
            </a:endParaRPr>
          </a:p>
        </p:txBody>
      </p:sp>
      <p:grpSp>
        <p:nvGrpSpPr>
          <p:cNvPr id="28" name="Shape 752"/>
          <p:cNvGrpSpPr/>
          <p:nvPr/>
        </p:nvGrpSpPr>
        <p:grpSpPr>
          <a:xfrm>
            <a:off x="5923055" y="2178794"/>
            <a:ext cx="777627" cy="665063"/>
            <a:chOff x="4610450" y="3703750"/>
            <a:chExt cx="453050" cy="332175"/>
          </a:xfrm>
        </p:grpSpPr>
        <p:sp>
          <p:nvSpPr>
            <p:cNvPr id="29" name="Shape 75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754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2" name="Shape 613"/>
          <p:cNvGrpSpPr/>
          <p:nvPr/>
        </p:nvGrpSpPr>
        <p:grpSpPr>
          <a:xfrm>
            <a:off x="2403744" y="1932719"/>
            <a:ext cx="440176" cy="556259"/>
            <a:chOff x="584925" y="922575"/>
            <a:chExt cx="415200" cy="502525"/>
          </a:xfrm>
        </p:grpSpPr>
        <p:sp>
          <p:nvSpPr>
            <p:cNvPr id="33" name="Shape 614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615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61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" name="Shape 613"/>
          <p:cNvGrpSpPr/>
          <p:nvPr/>
        </p:nvGrpSpPr>
        <p:grpSpPr>
          <a:xfrm>
            <a:off x="2922114" y="2355701"/>
            <a:ext cx="440176" cy="556259"/>
            <a:chOff x="584925" y="922575"/>
            <a:chExt cx="415200" cy="502525"/>
          </a:xfrm>
        </p:grpSpPr>
        <p:sp>
          <p:nvSpPr>
            <p:cNvPr id="37" name="Shape 614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615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61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0" name="Shape 385"/>
          <p:cNvSpPr txBox="1">
            <a:spLocks/>
          </p:cNvSpPr>
          <p:nvPr/>
        </p:nvSpPr>
        <p:spPr>
          <a:xfrm>
            <a:off x="1947174" y="4597770"/>
            <a:ext cx="4233985" cy="545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buFont typeface="Muli"/>
              <a:buNone/>
            </a:pPr>
            <a:r>
              <a:rPr lang="en-US" sz="2400" b="1" dirty="0" smtClean="0">
                <a:solidFill>
                  <a:srgbClr val="D04976"/>
                </a:solidFill>
              </a:rPr>
              <a:t>On Non-Expensive Servers</a:t>
            </a:r>
            <a:endParaRPr lang="en" sz="2400" b="1" dirty="0" smtClean="0">
              <a:solidFill>
                <a:srgbClr val="D04976"/>
              </a:solidFill>
            </a:endParaRPr>
          </a:p>
        </p:txBody>
      </p:sp>
      <p:sp>
        <p:nvSpPr>
          <p:cNvPr id="41" name="Shape 385"/>
          <p:cNvSpPr txBox="1">
            <a:spLocks/>
          </p:cNvSpPr>
          <p:nvPr/>
        </p:nvSpPr>
        <p:spPr>
          <a:xfrm>
            <a:off x="3230061" y="3572046"/>
            <a:ext cx="1506610" cy="12998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buFont typeface="Muli"/>
              <a:buNone/>
            </a:pPr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</a:rPr>
              <a:t>¢</a:t>
            </a:r>
            <a:endParaRPr lang="en" sz="72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15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843920" y="85013"/>
            <a:ext cx="4944300" cy="135372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Hadoop Distributed File System (HDFS)</a:t>
            </a:r>
            <a:endParaRPr lang="en" dirty="0"/>
          </a:p>
        </p:txBody>
      </p:sp>
      <p:sp>
        <p:nvSpPr>
          <p:cNvPr id="9" name="Shape 385"/>
          <p:cNvSpPr txBox="1">
            <a:spLocks/>
          </p:cNvSpPr>
          <p:nvPr/>
        </p:nvSpPr>
        <p:spPr>
          <a:xfrm>
            <a:off x="1" y="3902739"/>
            <a:ext cx="3410756" cy="1237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just">
              <a:buFont typeface="Muli"/>
              <a:buNone/>
            </a:pPr>
            <a:r>
              <a:rPr lang="en-US" sz="2200" b="1" dirty="0" smtClean="0">
                <a:solidFill>
                  <a:srgbClr val="D04976"/>
                </a:solidFill>
              </a:rPr>
              <a:t>A “Cluster” is a collection of servers (nodes) linked together</a:t>
            </a:r>
            <a:endParaRPr lang="en" sz="2200" b="1" dirty="0" smtClean="0">
              <a:solidFill>
                <a:srgbClr val="D04976"/>
              </a:solidFill>
            </a:endParaRPr>
          </a:p>
        </p:txBody>
      </p:sp>
      <p:sp>
        <p:nvSpPr>
          <p:cNvPr id="23" name="Shape 385"/>
          <p:cNvSpPr txBox="1">
            <a:spLocks/>
          </p:cNvSpPr>
          <p:nvPr/>
        </p:nvSpPr>
        <p:spPr>
          <a:xfrm>
            <a:off x="3485289" y="3082157"/>
            <a:ext cx="2850949" cy="204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just">
              <a:buFont typeface="Muli"/>
              <a:buNone/>
            </a:pPr>
            <a:r>
              <a:rPr lang="en-US" sz="2400" b="1" dirty="0" smtClean="0">
                <a:solidFill>
                  <a:srgbClr val="D04976"/>
                </a:solidFill>
              </a:rPr>
              <a:t>Data is broken into small pieces and and spread throughout the cluster  </a:t>
            </a:r>
            <a:endParaRPr lang="en" sz="2400" b="1" dirty="0" smtClean="0">
              <a:solidFill>
                <a:srgbClr val="D04976"/>
              </a:solidFill>
            </a:endParaRPr>
          </a:p>
        </p:txBody>
      </p:sp>
      <p:grpSp>
        <p:nvGrpSpPr>
          <p:cNvPr id="42" name="Shape 711"/>
          <p:cNvGrpSpPr/>
          <p:nvPr/>
        </p:nvGrpSpPr>
        <p:grpSpPr>
          <a:xfrm>
            <a:off x="1021090" y="2469546"/>
            <a:ext cx="553689" cy="488843"/>
            <a:chOff x="2583325" y="2972875"/>
            <a:chExt cx="462850" cy="445750"/>
          </a:xfrm>
        </p:grpSpPr>
        <p:sp>
          <p:nvSpPr>
            <p:cNvPr id="43" name="Shape 712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71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" name="Shape 711"/>
          <p:cNvGrpSpPr/>
          <p:nvPr/>
        </p:nvGrpSpPr>
        <p:grpSpPr>
          <a:xfrm>
            <a:off x="1914690" y="2469546"/>
            <a:ext cx="553689" cy="488843"/>
            <a:chOff x="2583325" y="2972875"/>
            <a:chExt cx="462850" cy="445750"/>
          </a:xfrm>
        </p:grpSpPr>
        <p:sp>
          <p:nvSpPr>
            <p:cNvPr id="46" name="Shape 712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71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" name="Shape 711"/>
          <p:cNvGrpSpPr/>
          <p:nvPr/>
        </p:nvGrpSpPr>
        <p:grpSpPr>
          <a:xfrm>
            <a:off x="609098" y="3266915"/>
            <a:ext cx="553689" cy="488843"/>
            <a:chOff x="2583325" y="2972875"/>
            <a:chExt cx="462850" cy="445750"/>
          </a:xfrm>
        </p:grpSpPr>
        <p:sp>
          <p:nvSpPr>
            <p:cNvPr id="49" name="Shape 712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71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" name="Shape 711"/>
          <p:cNvGrpSpPr/>
          <p:nvPr/>
        </p:nvGrpSpPr>
        <p:grpSpPr>
          <a:xfrm>
            <a:off x="1450265" y="3266915"/>
            <a:ext cx="553689" cy="488843"/>
            <a:chOff x="2583325" y="2972875"/>
            <a:chExt cx="462850" cy="445750"/>
          </a:xfrm>
        </p:grpSpPr>
        <p:sp>
          <p:nvSpPr>
            <p:cNvPr id="52" name="Shape 712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71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" name="Shape 711"/>
          <p:cNvGrpSpPr/>
          <p:nvPr/>
        </p:nvGrpSpPr>
        <p:grpSpPr>
          <a:xfrm>
            <a:off x="2291433" y="3266915"/>
            <a:ext cx="553689" cy="488843"/>
            <a:chOff x="2583325" y="2972875"/>
            <a:chExt cx="462850" cy="445750"/>
          </a:xfrm>
        </p:grpSpPr>
        <p:sp>
          <p:nvSpPr>
            <p:cNvPr id="55" name="Shape 712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71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654"/>
          <p:cNvSpPr/>
          <p:nvPr/>
        </p:nvSpPr>
        <p:spPr>
          <a:xfrm>
            <a:off x="5010787" y="2483754"/>
            <a:ext cx="276920" cy="276903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8" name="Shape 574"/>
          <p:cNvGrpSpPr/>
          <p:nvPr/>
        </p:nvGrpSpPr>
        <p:grpSpPr>
          <a:xfrm>
            <a:off x="4648963" y="1534864"/>
            <a:ext cx="537072" cy="458092"/>
            <a:chOff x="1928174" y="312600"/>
            <a:chExt cx="425000" cy="373700"/>
          </a:xfrm>
        </p:grpSpPr>
        <p:sp>
          <p:nvSpPr>
            <p:cNvPr id="59" name="Shape 575"/>
            <p:cNvSpPr/>
            <p:nvPr/>
          </p:nvSpPr>
          <p:spPr>
            <a:xfrm>
              <a:off x="1928174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0" name="Shape 576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1" name="Shape 654"/>
          <p:cNvSpPr/>
          <p:nvPr/>
        </p:nvSpPr>
        <p:spPr>
          <a:xfrm>
            <a:off x="4566344" y="2738329"/>
            <a:ext cx="276920" cy="276903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54"/>
          <p:cNvSpPr/>
          <p:nvPr/>
        </p:nvSpPr>
        <p:spPr>
          <a:xfrm>
            <a:off x="4671142" y="2331094"/>
            <a:ext cx="276920" cy="276903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9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54"/>
          <p:cNvSpPr/>
          <p:nvPr/>
        </p:nvSpPr>
        <p:spPr>
          <a:xfrm>
            <a:off x="4209446" y="2760657"/>
            <a:ext cx="276920" cy="276903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54"/>
          <p:cNvSpPr/>
          <p:nvPr/>
        </p:nvSpPr>
        <p:spPr>
          <a:xfrm>
            <a:off x="5356757" y="2805254"/>
            <a:ext cx="276920" cy="276903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5" name="Shape 765"/>
          <p:cNvGrpSpPr/>
          <p:nvPr/>
        </p:nvGrpSpPr>
        <p:grpSpPr>
          <a:xfrm>
            <a:off x="7164087" y="1677251"/>
            <a:ext cx="411675" cy="435409"/>
            <a:chOff x="570875" y="4322250"/>
            <a:chExt cx="443300" cy="443325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66" name="Shape 76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76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76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76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7238805" y="2896506"/>
            <a:ext cx="1905195" cy="2246994"/>
          </a:xfrm>
          <a:prstGeom prst="rect">
            <a:avLst/>
          </a:prstGeom>
          <a:solidFill>
            <a:srgbClr val="0E29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hape 385"/>
          <p:cNvSpPr txBox="1">
            <a:spLocks/>
          </p:cNvSpPr>
          <p:nvPr/>
        </p:nvSpPr>
        <p:spPr>
          <a:xfrm>
            <a:off x="6472500" y="2853903"/>
            <a:ext cx="2631440" cy="22279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just">
              <a:buFont typeface="Muli"/>
              <a:buNone/>
            </a:pPr>
            <a:r>
              <a:rPr lang="en-US" sz="2400" b="1" dirty="0" smtClean="0">
                <a:solidFill>
                  <a:srgbClr val="D04976"/>
                </a:solidFill>
              </a:rPr>
              <a:t>Small bits of data can be processed more quickly than  large  whole files</a:t>
            </a:r>
            <a:endParaRPr lang="en" sz="2400" b="1" dirty="0" smtClean="0">
              <a:solidFill>
                <a:srgbClr val="D04976"/>
              </a:solidFill>
            </a:endParaRPr>
          </a:p>
        </p:txBody>
      </p:sp>
      <p:sp>
        <p:nvSpPr>
          <p:cNvPr id="71" name="Shape 770"/>
          <p:cNvSpPr/>
          <p:nvPr/>
        </p:nvSpPr>
        <p:spPr>
          <a:xfrm>
            <a:off x="208354" y="1936163"/>
            <a:ext cx="3125306" cy="1962563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863180" y="2896147"/>
            <a:ext cx="157910" cy="30852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644395" y="2677653"/>
            <a:ext cx="217862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2433130" y="2896508"/>
            <a:ext cx="126644" cy="308166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232238" y="3422633"/>
            <a:ext cx="186551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2056387" y="3425619"/>
            <a:ext cx="186551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1746203" y="2896508"/>
            <a:ext cx="168487" cy="153903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1574779" y="2896508"/>
            <a:ext cx="171424" cy="153903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1746203" y="3050411"/>
            <a:ext cx="0" cy="154263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Shape 654"/>
          <p:cNvSpPr/>
          <p:nvPr/>
        </p:nvSpPr>
        <p:spPr>
          <a:xfrm>
            <a:off x="4978246" y="2805254"/>
            <a:ext cx="276920" cy="276903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4" name="Straight Arrow Connector 103"/>
          <p:cNvCxnSpPr/>
          <p:nvPr/>
        </p:nvCxnSpPr>
        <p:spPr>
          <a:xfrm flipH="1">
            <a:off x="3876544" y="2142999"/>
            <a:ext cx="966720" cy="87223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948062" y="2142999"/>
            <a:ext cx="1013665" cy="89456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Shape 684"/>
          <p:cNvSpPr/>
          <p:nvPr/>
        </p:nvSpPr>
        <p:spPr>
          <a:xfrm>
            <a:off x="8046398" y="1622834"/>
            <a:ext cx="515617" cy="505694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4" name="Shape 787"/>
          <p:cNvGrpSpPr/>
          <p:nvPr/>
        </p:nvGrpSpPr>
        <p:grpSpPr>
          <a:xfrm>
            <a:off x="7145714" y="2339799"/>
            <a:ext cx="490105" cy="531492"/>
            <a:chOff x="6642425" y="4312500"/>
            <a:chExt cx="433550" cy="462825"/>
          </a:xfrm>
        </p:grpSpPr>
        <p:sp>
          <p:nvSpPr>
            <p:cNvPr id="115" name="Shape 78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78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85B4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790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2">
                  <a:lumMod val="10000"/>
                </a:schemeClr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8" name="Shape 685"/>
          <p:cNvSpPr/>
          <p:nvPr/>
        </p:nvSpPr>
        <p:spPr>
          <a:xfrm>
            <a:off x="8046398" y="2394196"/>
            <a:ext cx="474032" cy="445012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9" name="Straight Connector 118"/>
          <p:cNvCxnSpPr/>
          <p:nvPr/>
        </p:nvCxnSpPr>
        <p:spPr>
          <a:xfrm flipH="1">
            <a:off x="6766560" y="2214880"/>
            <a:ext cx="2123118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668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238805" y="2896506"/>
            <a:ext cx="1905195" cy="2246994"/>
          </a:xfrm>
          <a:prstGeom prst="rect">
            <a:avLst/>
          </a:prstGeom>
          <a:solidFill>
            <a:srgbClr val="0E29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Shape 400"/>
          <p:cNvSpPr txBox="1">
            <a:spLocks noGrp="1"/>
          </p:cNvSpPr>
          <p:nvPr>
            <p:ph type="title" idx="4294967295"/>
          </p:nvPr>
        </p:nvSpPr>
        <p:spPr>
          <a:xfrm>
            <a:off x="5101471" y="1449777"/>
            <a:ext cx="3753000" cy="121451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1800" dirty="0" smtClean="0"/>
              <a:t>Distributed processing moves </a:t>
            </a:r>
            <a:r>
              <a:rPr lang="en-US" sz="1800" dirty="0"/>
              <a:t>the </a:t>
            </a:r>
            <a:r>
              <a:rPr lang="en-US" sz="1800" dirty="0" smtClean="0"/>
              <a:t>processing &amp; computing </a:t>
            </a:r>
            <a:r>
              <a:rPr lang="en-US" sz="1800" dirty="0"/>
              <a:t>software to the </a:t>
            </a:r>
            <a:r>
              <a:rPr lang="en-US" sz="1800" dirty="0" smtClean="0"/>
              <a:t>data, rather </a:t>
            </a:r>
            <a:r>
              <a:rPr lang="en-US" sz="1800" dirty="0"/>
              <a:t>than move the data to the software</a:t>
            </a:r>
            <a:endParaRPr lang="en" sz="1800" dirty="0"/>
          </a:p>
        </p:txBody>
      </p:sp>
      <p:sp>
        <p:nvSpPr>
          <p:cNvPr id="401" name="Shape 401"/>
          <p:cNvSpPr txBox="1">
            <a:spLocks noGrp="1"/>
          </p:cNvSpPr>
          <p:nvPr>
            <p:ph type="body" idx="4294967295"/>
          </p:nvPr>
        </p:nvSpPr>
        <p:spPr>
          <a:xfrm>
            <a:off x="5151446" y="2664293"/>
            <a:ext cx="3753000" cy="6623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Each node in the cluster has a </a:t>
            </a:r>
            <a:r>
              <a:rPr lang="en-US" i="1" dirty="0" smtClean="0"/>
              <a:t>storage layer </a:t>
            </a:r>
            <a:r>
              <a:rPr lang="en-US" dirty="0" smtClean="0"/>
              <a:t>and a </a:t>
            </a:r>
            <a:r>
              <a:rPr lang="en-US" i="1" dirty="0" smtClean="0"/>
              <a:t>processing layer</a:t>
            </a:r>
            <a:endParaRPr lang="en" i="1" dirty="0"/>
          </a:p>
        </p:txBody>
      </p:sp>
      <p:pic>
        <p:nvPicPr>
          <p:cNvPr id="7" name="Picture 6" descr="data-cent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150" y="1162050"/>
            <a:ext cx="5286212" cy="3184943"/>
          </a:xfrm>
          <a:prstGeom prst="hexagon">
            <a:avLst>
              <a:gd name="adj" fmla="val 32975"/>
              <a:gd name="vf" fmla="val 115470"/>
            </a:avLst>
          </a:prstGeom>
        </p:spPr>
      </p:pic>
      <p:sp>
        <p:nvSpPr>
          <p:cNvPr id="6" name="Shape 361"/>
          <p:cNvSpPr txBox="1">
            <a:spLocks noGrp="1"/>
          </p:cNvSpPr>
          <p:nvPr/>
        </p:nvSpPr>
        <p:spPr>
          <a:xfrm>
            <a:off x="2575756" y="96049"/>
            <a:ext cx="5310975" cy="13537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bg1"/>
                </a:solidFill>
              </a:rPr>
              <a:t>Distributed Processing and Computing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79742" y="3665972"/>
            <a:ext cx="819402" cy="136204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ap="flat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25666" y="3665972"/>
            <a:ext cx="819402" cy="136204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ap="flat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762584" y="3665972"/>
            <a:ext cx="819402" cy="136204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ap="flat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4424764" y="4347827"/>
            <a:ext cx="4429707" cy="0"/>
          </a:xfrm>
          <a:prstGeom prst="line">
            <a:avLst/>
          </a:prstGeom>
          <a:ln>
            <a:solidFill>
              <a:srgbClr val="3366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hape 401"/>
          <p:cNvSpPr txBox="1">
            <a:spLocks/>
          </p:cNvSpPr>
          <p:nvPr/>
        </p:nvSpPr>
        <p:spPr>
          <a:xfrm>
            <a:off x="5479742" y="3325461"/>
            <a:ext cx="688022" cy="340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spcBef>
                <a:spcPts val="0"/>
              </a:spcBef>
              <a:buFont typeface="Muli"/>
              <a:buNone/>
            </a:pP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Node 1</a:t>
            </a:r>
            <a:endParaRPr lang="en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Shape 401"/>
          <p:cNvSpPr txBox="1">
            <a:spLocks/>
          </p:cNvSpPr>
          <p:nvPr/>
        </p:nvSpPr>
        <p:spPr>
          <a:xfrm>
            <a:off x="6678652" y="3325461"/>
            <a:ext cx="688022" cy="340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spcBef>
                <a:spcPts val="0"/>
              </a:spcBef>
              <a:buFont typeface="Muli"/>
              <a:buNone/>
            </a:pP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Node 2</a:t>
            </a:r>
            <a:endParaRPr lang="en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Shape 401"/>
          <p:cNvSpPr txBox="1">
            <a:spLocks/>
          </p:cNvSpPr>
          <p:nvPr/>
        </p:nvSpPr>
        <p:spPr>
          <a:xfrm>
            <a:off x="7774600" y="3307605"/>
            <a:ext cx="688022" cy="340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spcBef>
                <a:spcPts val="0"/>
              </a:spcBef>
              <a:buFont typeface="Muli"/>
              <a:buNone/>
            </a:pP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Node n</a:t>
            </a:r>
            <a:endParaRPr lang="en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Shape 401"/>
          <p:cNvSpPr txBox="1">
            <a:spLocks/>
          </p:cNvSpPr>
          <p:nvPr/>
        </p:nvSpPr>
        <p:spPr>
          <a:xfrm>
            <a:off x="7445068" y="3307605"/>
            <a:ext cx="360263" cy="340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spcBef>
                <a:spcPts val="0"/>
              </a:spcBef>
              <a:buFont typeface="Muli"/>
              <a:buNone/>
            </a:pPr>
            <a:r>
              <a:rPr lang="mr-IN" sz="1100" dirty="0" smtClean="0">
                <a:solidFill>
                  <a:schemeClr val="bg1">
                    <a:lumMod val="95000"/>
                  </a:schemeClr>
                </a:solidFill>
              </a:rPr>
              <a:t>…</a:t>
            </a:r>
            <a:endParaRPr lang="en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Shape 401"/>
          <p:cNvSpPr txBox="1">
            <a:spLocks/>
          </p:cNvSpPr>
          <p:nvPr/>
        </p:nvSpPr>
        <p:spPr>
          <a:xfrm>
            <a:off x="4485146" y="3697873"/>
            <a:ext cx="973575" cy="4933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spcBef>
                <a:spcPts val="0"/>
              </a:spcBef>
              <a:buFont typeface="Muli"/>
              <a:buNone/>
            </a:pP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Processing Layer</a:t>
            </a:r>
            <a:endParaRPr lang="en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Shape 401"/>
          <p:cNvSpPr txBox="1">
            <a:spLocks/>
          </p:cNvSpPr>
          <p:nvPr/>
        </p:nvSpPr>
        <p:spPr>
          <a:xfrm>
            <a:off x="4627922" y="4471229"/>
            <a:ext cx="688022" cy="5567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spcBef>
                <a:spcPts val="0"/>
              </a:spcBef>
              <a:buFont typeface="Muli"/>
              <a:buNone/>
            </a:pP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Storage Layer</a:t>
            </a:r>
            <a:endParaRPr lang="en" sz="11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374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BBD5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Shape 835"/>
          <p:cNvGrpSpPr/>
          <p:nvPr/>
        </p:nvGrpSpPr>
        <p:grpSpPr>
          <a:xfrm>
            <a:off x="8398892" y="162936"/>
            <a:ext cx="432570" cy="421333"/>
            <a:chOff x="5926225" y="921350"/>
            <a:chExt cx="517800" cy="504350"/>
          </a:xfrm>
        </p:grpSpPr>
        <p:sp>
          <p:nvSpPr>
            <p:cNvPr id="836" name="Shape 83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837" name="Shape 83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846" name="Shape 846"/>
          <p:cNvSpPr/>
          <p:nvPr/>
        </p:nvSpPr>
        <p:spPr>
          <a:xfrm>
            <a:off x="8116504" y="482379"/>
            <a:ext cx="582476" cy="302304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tx2"/>
          </a:solidFill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8" name="Shape 838"/>
          <p:cNvSpPr/>
          <p:nvPr/>
        </p:nvSpPr>
        <p:spPr>
          <a:xfrm>
            <a:off x="8460330" y="538755"/>
            <a:ext cx="400950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361"/>
          <p:cNvSpPr txBox="1">
            <a:spLocks noGrp="1"/>
          </p:cNvSpPr>
          <p:nvPr/>
        </p:nvSpPr>
        <p:spPr>
          <a:xfrm>
            <a:off x="2214440" y="73479"/>
            <a:ext cx="5618622" cy="763559"/>
          </a:xfrm>
          <a:prstGeom prst="rect">
            <a:avLst/>
          </a:prstGeom>
          <a:noFill/>
          <a:ln w="19050" cmpd="sng">
            <a:solidFill>
              <a:schemeClr val="bg1">
                <a:lumMod val="75000"/>
              </a:schemeClr>
            </a:solidFill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bg1"/>
                </a:solidFill>
              </a:rPr>
              <a:t>Top Big Data Vendors</a:t>
            </a:r>
            <a:endParaRPr lang="en" b="1" dirty="0">
              <a:solidFill>
                <a:schemeClr val="bg1"/>
              </a:solidFill>
            </a:endParaRPr>
          </a:p>
        </p:txBody>
      </p:sp>
      <p:pic>
        <p:nvPicPr>
          <p:cNvPr id="288" name="Picture 287" descr="cloudera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438" y="1113135"/>
            <a:ext cx="3164935" cy="618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9308" y="4807455"/>
            <a:ext cx="6647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https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://www.linkedin.com/pulse/big-data-who-best-hadoop-vendors-2017-bernard-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marr</a:t>
            </a:r>
          </a:p>
        </p:txBody>
      </p:sp>
      <p:pic>
        <p:nvPicPr>
          <p:cNvPr id="3" name="Picture 2" descr="hortonworks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830" y="1949570"/>
            <a:ext cx="2873803" cy="1086229"/>
          </a:xfrm>
          <a:prstGeom prst="rect">
            <a:avLst/>
          </a:prstGeom>
        </p:spPr>
      </p:pic>
      <p:pic>
        <p:nvPicPr>
          <p:cNvPr id="4" name="Picture 3" descr="aws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48" y="3252404"/>
            <a:ext cx="3430847" cy="1250899"/>
          </a:xfrm>
          <a:prstGeom prst="rect">
            <a:avLst/>
          </a:prstGeom>
        </p:spPr>
      </p:pic>
      <p:pic>
        <p:nvPicPr>
          <p:cNvPr id="5" name="Picture 4" descr="mapr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70" y="3141941"/>
            <a:ext cx="2959663" cy="1665514"/>
          </a:xfrm>
          <a:prstGeom prst="rect">
            <a:avLst/>
          </a:prstGeom>
        </p:spPr>
      </p:pic>
      <p:pic>
        <p:nvPicPr>
          <p:cNvPr id="7" name="Picture 6" descr="microsoft_azure_logo_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97" y="1113135"/>
            <a:ext cx="3711998" cy="278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34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title" idx="4294967295"/>
          </p:nvPr>
        </p:nvSpPr>
        <p:spPr>
          <a:xfrm>
            <a:off x="233680" y="2468880"/>
            <a:ext cx="2397760" cy="231266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 b="1" dirty="0" smtClean="0">
                <a:solidFill>
                  <a:srgbClr val="198ED5"/>
                </a:solidFill>
              </a:rPr>
              <a:t>OK, now that you have a lot of data,</a:t>
            </a:r>
            <a:endParaRPr lang="en" sz="2800" b="1" dirty="0">
              <a:solidFill>
                <a:srgbClr val="198ED5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800" b="1" dirty="0">
                <a:solidFill>
                  <a:srgbClr val="0E293C"/>
                </a:solidFill>
              </a:rPr>
              <a:t>w</a:t>
            </a:r>
            <a:r>
              <a:rPr lang="en-US" sz="2800" b="1" dirty="0" smtClean="0">
                <a:solidFill>
                  <a:srgbClr val="0E293C"/>
                </a:solidFill>
              </a:rPr>
              <a:t>hat do you do with it?</a:t>
            </a:r>
            <a:endParaRPr lang="en" sz="2800" b="1" dirty="0">
              <a:solidFill>
                <a:srgbClr val="0E293C"/>
              </a:solidFill>
            </a:endParaRPr>
          </a:p>
        </p:txBody>
      </p:sp>
      <p:pic>
        <p:nvPicPr>
          <p:cNvPr id="2" name="Picture 1" descr="cat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8" y="487680"/>
            <a:ext cx="3735705" cy="451104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hape 407"/>
          <p:cNvSpPr txBox="1">
            <a:spLocks/>
          </p:cNvSpPr>
          <p:nvPr/>
        </p:nvSpPr>
        <p:spPr>
          <a:xfrm>
            <a:off x="3095550" y="81280"/>
            <a:ext cx="3241040" cy="487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3200" b="1" dirty="0" smtClean="0">
                <a:solidFill>
                  <a:srgbClr val="0E293C"/>
                </a:solidFill>
              </a:rPr>
              <a:t>OK, now what?</a:t>
            </a:r>
            <a:endParaRPr lang="en" sz="3200" b="1" dirty="0">
              <a:solidFill>
                <a:srgbClr val="0E293C"/>
              </a:solidFill>
            </a:endParaRPr>
          </a:p>
        </p:txBody>
      </p:sp>
      <p:sp>
        <p:nvSpPr>
          <p:cNvPr id="5" name="Shape 407"/>
          <p:cNvSpPr txBox="1">
            <a:spLocks/>
          </p:cNvSpPr>
          <p:nvPr/>
        </p:nvSpPr>
        <p:spPr>
          <a:xfrm>
            <a:off x="6868160" y="664211"/>
            <a:ext cx="2184400" cy="23126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2800" b="1" dirty="0">
                <a:solidFill>
                  <a:srgbClr val="198ED5"/>
                </a:solidFill>
              </a:rPr>
              <a:t>A</a:t>
            </a:r>
            <a:r>
              <a:rPr lang="en-US" sz="2800" b="1" dirty="0" smtClean="0">
                <a:solidFill>
                  <a:srgbClr val="198ED5"/>
                </a:solidFill>
              </a:rPr>
              <a:t>nalyze it!</a:t>
            </a:r>
            <a:endParaRPr lang="en" sz="2800" b="1" dirty="0" smtClean="0">
              <a:solidFill>
                <a:srgbClr val="198ED5"/>
              </a:solidFill>
            </a:endParaRPr>
          </a:p>
          <a:p>
            <a:r>
              <a:rPr lang="en-US" sz="2800" b="1" dirty="0" smtClean="0">
                <a:solidFill>
                  <a:srgbClr val="0E293C"/>
                </a:solidFill>
              </a:rPr>
              <a:t>With </a:t>
            </a:r>
            <a:r>
              <a:rPr lang="en-US" sz="3600" b="1" dirty="0" smtClean="0">
                <a:solidFill>
                  <a:srgbClr val="0E293C"/>
                </a:solidFill>
              </a:rPr>
              <a:t>machine learning!</a:t>
            </a:r>
            <a:endParaRPr lang="en" sz="3600" b="1" dirty="0">
              <a:solidFill>
                <a:srgbClr val="0E29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3959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ctrTitle"/>
          </p:nvPr>
        </p:nvSpPr>
        <p:spPr>
          <a:xfrm>
            <a:off x="2743200" y="314908"/>
            <a:ext cx="5873413" cy="6683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What is Machine Learning?</a:t>
            </a:r>
            <a:endParaRPr lang="en" dirty="0"/>
          </a:p>
        </p:txBody>
      </p:sp>
      <p:sp>
        <p:nvSpPr>
          <p:cNvPr id="351" name="Shape 351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48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2</a:t>
            </a:r>
            <a:endParaRPr lang="en" sz="4800"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" name="Shape 350"/>
          <p:cNvSpPr txBox="1">
            <a:spLocks/>
          </p:cNvSpPr>
          <p:nvPr/>
        </p:nvSpPr>
        <p:spPr>
          <a:xfrm>
            <a:off x="2879640" y="2912088"/>
            <a:ext cx="5736974" cy="16043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sz="3600" dirty="0" smtClean="0"/>
              <a:t>Finding </a:t>
            </a:r>
            <a:r>
              <a:rPr lang="en-US" sz="4400" b="1" dirty="0" smtClean="0">
                <a:solidFill>
                  <a:srgbClr val="FFFFB2"/>
                </a:solidFill>
              </a:rPr>
              <a:t>patterns </a:t>
            </a:r>
            <a:r>
              <a:rPr lang="en-US" sz="3600" dirty="0" smtClean="0"/>
              <a:t>in data</a:t>
            </a:r>
            <a:endParaRPr lang="en" sz="3600" b="1" dirty="0">
              <a:solidFill>
                <a:srgbClr val="FFFF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874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299" cy="16618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dirty="0" smtClean="0"/>
              <a:t>Machine Learning works </a:t>
            </a:r>
            <a:r>
              <a:rPr lang="en" dirty="0"/>
              <a:t>with data and processes it to discover patterns that can be later used to analyse new </a:t>
            </a:r>
            <a:r>
              <a:rPr lang="en" dirty="0" smtClean="0"/>
              <a:t>data.</a:t>
            </a:r>
          </a:p>
          <a:p>
            <a:pPr lvl="0">
              <a:buNone/>
            </a:pPr>
            <a:r>
              <a:rPr lang="en" sz="2000" dirty="0" smtClean="0">
                <a:solidFill>
                  <a:schemeClr val="accent1"/>
                </a:solidFill>
              </a:rPr>
              <a:t>			~ Dr. </a:t>
            </a:r>
            <a:r>
              <a:rPr lang="en" sz="2000" dirty="0">
                <a:solidFill>
                  <a:schemeClr val="accent1"/>
                </a:solidFill>
              </a:rPr>
              <a:t>Natalia Konstantinova</a:t>
            </a:r>
          </a:p>
        </p:txBody>
      </p:sp>
      <p:sp>
        <p:nvSpPr>
          <p:cNvPr id="3" name="Shape 350"/>
          <p:cNvSpPr txBox="1">
            <a:spLocks/>
          </p:cNvSpPr>
          <p:nvPr/>
        </p:nvSpPr>
        <p:spPr>
          <a:xfrm>
            <a:off x="2051200" y="175776"/>
            <a:ext cx="6596899" cy="10523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Char char="◇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Char char="￭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Char char="￮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Char char="●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Char char="○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ct val="100000"/>
              <a:buFont typeface="Nixie One"/>
              <a:buChar char="■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ct val="100000"/>
              <a:buFont typeface="Nixie One"/>
              <a:buChar char="●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ct val="100000"/>
              <a:buFont typeface="Nixie One"/>
              <a:buChar char="○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ct val="100000"/>
              <a:buFont typeface="Nixie One"/>
              <a:buChar char="■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buFont typeface="Nixie One"/>
              <a:buNone/>
            </a:pPr>
            <a:r>
              <a:rPr lang="en-US" sz="4400" b="1" smtClean="0">
                <a:solidFill>
                  <a:srgbClr val="FFFFB2"/>
                </a:solidFill>
              </a:rPr>
              <a:t>Machine Learning is </a:t>
            </a:r>
            <a:r>
              <a:rPr lang="mr-IN" sz="4400" b="1" smtClean="0">
                <a:solidFill>
                  <a:srgbClr val="FFFFB2"/>
                </a:solidFill>
              </a:rPr>
              <a:t>…</a:t>
            </a:r>
            <a:endParaRPr lang="en" sz="4400" b="1" dirty="0">
              <a:solidFill>
                <a:srgbClr val="FFFFB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35641" y="4668955"/>
            <a:ext cx="4865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CFFCC"/>
                </a:solidFill>
              </a:rPr>
              <a:t>Source: </a:t>
            </a:r>
            <a:r>
              <a:rPr lang="en-US" sz="1200" dirty="0">
                <a:solidFill>
                  <a:srgbClr val="CCFFCC"/>
                </a:solidFill>
              </a:rPr>
              <a:t>http://nkonst.com/machine-learning-explained-simple-words/</a:t>
            </a:r>
            <a:endParaRPr lang="en-US" sz="1200" dirty="0" smtClean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37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0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/>
              <a:t>Hello!</a:t>
            </a:r>
          </a:p>
        </p:txBody>
      </p:sp>
      <p:sp>
        <p:nvSpPr>
          <p:cNvPr id="343" name="Shape 343"/>
          <p:cNvSpPr txBox="1">
            <a:spLocks noGrp="1"/>
          </p:cNvSpPr>
          <p:nvPr>
            <p:ph type="body" idx="4294967295"/>
          </p:nvPr>
        </p:nvSpPr>
        <p:spPr>
          <a:xfrm>
            <a:off x="3286467" y="2400250"/>
            <a:ext cx="4562099" cy="246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/>
              <a:t>I am </a:t>
            </a:r>
            <a:r>
              <a:rPr lang="en-US" sz="3600" b="1" dirty="0" smtClean="0"/>
              <a:t>Craig Covey</a:t>
            </a:r>
            <a:endParaRPr lang="en" sz="3600" b="1" dirty="0"/>
          </a:p>
          <a:p>
            <a:pPr lvl="0" rtl="0">
              <a:spcBef>
                <a:spcPts val="0"/>
              </a:spcBef>
              <a:buNone/>
            </a:pPr>
            <a:r>
              <a:rPr lang="en-US" sz="1800" dirty="0" smtClean="0"/>
              <a:t>Data Analyst @ Concho</a:t>
            </a:r>
          </a:p>
          <a:p>
            <a:pPr lvl="0" rtl="0">
              <a:spcBef>
                <a:spcPts val="0"/>
              </a:spcBef>
              <a:buNone/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You can find me </a:t>
            </a:r>
            <a:r>
              <a:rPr lang="en-US" dirty="0" smtClean="0"/>
              <a:t>on LinkedIn </a:t>
            </a:r>
            <a:r>
              <a:rPr lang="en-US" dirty="0"/>
              <a:t>@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www.linkedin.com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/in/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craigcovey7</a:t>
            </a:r>
          </a:p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4" name="Picture 3" descr="elephan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1" t="16596" r="5463"/>
          <a:stretch/>
        </p:blipFill>
        <p:spPr>
          <a:xfrm>
            <a:off x="881549" y="727488"/>
            <a:ext cx="2172831" cy="2028642"/>
          </a:xfrm>
          <a:prstGeom prst="hexagon">
            <a:avLst>
              <a:gd name="adj" fmla="val 27934"/>
              <a:gd name="vf" fmla="val 115470"/>
            </a:avLst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843920" y="0"/>
            <a:ext cx="4944300" cy="152205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Machine Learning Algorithm Categories</a:t>
            </a:r>
            <a:endParaRPr lang="en" dirty="0"/>
          </a:p>
        </p:txBody>
      </p:sp>
      <p:sp>
        <p:nvSpPr>
          <p:cNvPr id="9" name="Shape 385"/>
          <p:cNvSpPr txBox="1">
            <a:spLocks/>
          </p:cNvSpPr>
          <p:nvPr/>
        </p:nvSpPr>
        <p:spPr>
          <a:xfrm>
            <a:off x="346344" y="3386923"/>
            <a:ext cx="3274523" cy="12918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buFont typeface="Muli"/>
              <a:buNone/>
            </a:pPr>
            <a:r>
              <a:rPr lang="en-US" sz="3600" b="1" dirty="0" smtClean="0">
                <a:solidFill>
                  <a:srgbClr val="D04976"/>
                </a:solidFill>
              </a:rPr>
              <a:t>Supervised</a:t>
            </a:r>
            <a:endParaRPr lang="en" sz="3600" b="1" dirty="0" smtClean="0">
              <a:solidFill>
                <a:srgbClr val="D04976"/>
              </a:solidFill>
            </a:endParaRPr>
          </a:p>
        </p:txBody>
      </p:sp>
      <p:sp>
        <p:nvSpPr>
          <p:cNvPr id="10" name="Shape 385"/>
          <p:cNvSpPr txBox="1">
            <a:spLocks/>
          </p:cNvSpPr>
          <p:nvPr/>
        </p:nvSpPr>
        <p:spPr>
          <a:xfrm>
            <a:off x="3704829" y="3386923"/>
            <a:ext cx="3673344" cy="7908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buFont typeface="Muli"/>
              <a:buNone/>
            </a:pPr>
            <a:r>
              <a:rPr lang="en-US" sz="3600" b="1" dirty="0" smtClean="0">
                <a:solidFill>
                  <a:srgbClr val="D04976"/>
                </a:solidFill>
              </a:rPr>
              <a:t>Unsupervised</a:t>
            </a:r>
            <a:endParaRPr lang="en" sz="3600" b="1" dirty="0" smtClean="0">
              <a:solidFill>
                <a:srgbClr val="D04976"/>
              </a:solidFill>
            </a:endParaRPr>
          </a:p>
        </p:txBody>
      </p:sp>
      <p:grpSp>
        <p:nvGrpSpPr>
          <p:cNvPr id="42" name="Shape 721"/>
          <p:cNvGrpSpPr/>
          <p:nvPr/>
        </p:nvGrpSpPr>
        <p:grpSpPr>
          <a:xfrm>
            <a:off x="2305619" y="2376657"/>
            <a:ext cx="885409" cy="915381"/>
            <a:chOff x="3955900" y="2984500"/>
            <a:chExt cx="414000" cy="422525"/>
          </a:xfrm>
        </p:grpSpPr>
        <p:sp>
          <p:nvSpPr>
            <p:cNvPr id="43" name="Shape 722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723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72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" name="Shape 579"/>
          <p:cNvGrpSpPr/>
          <p:nvPr/>
        </p:nvGrpSpPr>
        <p:grpSpPr>
          <a:xfrm>
            <a:off x="920447" y="2378964"/>
            <a:ext cx="872939" cy="910766"/>
            <a:chOff x="3918650" y="293075"/>
            <a:chExt cx="488500" cy="412775"/>
          </a:xfrm>
        </p:grpSpPr>
        <p:sp>
          <p:nvSpPr>
            <p:cNvPr id="47" name="Shape 580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581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582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" name="Shape 583"/>
          <p:cNvGrpSpPr/>
          <p:nvPr/>
        </p:nvGrpSpPr>
        <p:grpSpPr>
          <a:xfrm>
            <a:off x="4617916" y="2347827"/>
            <a:ext cx="881027" cy="1010266"/>
            <a:chOff x="4636075" y="261925"/>
            <a:chExt cx="401800" cy="475050"/>
          </a:xfrm>
        </p:grpSpPr>
        <p:sp>
          <p:nvSpPr>
            <p:cNvPr id="51" name="Shape 584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85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86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8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5" name="Shape 626"/>
          <p:cNvSpPr/>
          <p:nvPr/>
        </p:nvSpPr>
        <p:spPr>
          <a:xfrm>
            <a:off x="5929826" y="2454372"/>
            <a:ext cx="829126" cy="902090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842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1039031" y="2414450"/>
            <a:ext cx="2707779" cy="2663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Wingdings" charset="2"/>
              <a:buChar char="ü"/>
            </a:pPr>
            <a:r>
              <a:rPr lang="en-US" dirty="0" smtClean="0"/>
              <a:t>Majority of learning</a:t>
            </a:r>
          </a:p>
          <a:p>
            <a:pPr marL="285750" lvl="0" indent="-285750">
              <a:spcBef>
                <a:spcPts val="0"/>
              </a:spcBef>
              <a:buFont typeface="Wingdings" charset="2"/>
              <a:buChar char="ü"/>
            </a:pPr>
            <a:r>
              <a:rPr lang="en-US" dirty="0" smtClean="0"/>
              <a:t>Know the true answer</a:t>
            </a:r>
          </a:p>
          <a:p>
            <a:pPr marL="285750" lvl="0" indent="-285750">
              <a:buFont typeface="Wingdings" charset="2"/>
              <a:buChar char="ü"/>
            </a:pPr>
            <a:r>
              <a:rPr lang="en-US" dirty="0" smtClean="0"/>
              <a:t>Teacher </a:t>
            </a:r>
            <a:r>
              <a:rPr lang="en-US" dirty="0"/>
              <a:t>supervising the learning process</a:t>
            </a:r>
            <a:endParaRPr lang="en-US" dirty="0" smtClean="0"/>
          </a:p>
          <a:p>
            <a:pPr marL="285750" lvl="0" indent="-285750">
              <a:buFont typeface="Wingdings" charset="2"/>
              <a:buChar char="ü"/>
            </a:pPr>
            <a:r>
              <a:rPr lang="en-US" dirty="0" smtClean="0"/>
              <a:t>Goal </a:t>
            </a:r>
            <a:r>
              <a:rPr lang="en-US" dirty="0"/>
              <a:t>is to </a:t>
            </a:r>
            <a:r>
              <a:rPr lang="en-US" dirty="0" smtClean="0"/>
              <a:t>approximate a function well enough to accurately predict new data</a:t>
            </a:r>
          </a:p>
          <a:p>
            <a:pPr marL="285750" lvl="0" indent="-285750">
              <a:buFont typeface="Wingdings" charset="2"/>
              <a:buChar char="ü"/>
            </a:pPr>
            <a:r>
              <a:rPr lang="en-US" dirty="0" smtClean="0"/>
              <a:t>Popular examples: regression &amp; random forest</a:t>
            </a:r>
            <a:endParaRPr lang="en" dirty="0"/>
          </a:p>
        </p:txBody>
      </p:sp>
      <p:sp>
        <p:nvSpPr>
          <p:cNvPr id="387" name="Shape 387"/>
          <p:cNvSpPr txBox="1">
            <a:spLocks noGrp="1"/>
          </p:cNvSpPr>
          <p:nvPr>
            <p:ph type="body" idx="2"/>
          </p:nvPr>
        </p:nvSpPr>
        <p:spPr>
          <a:xfrm>
            <a:off x="4688030" y="2414450"/>
            <a:ext cx="2667300" cy="2663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Wingdings" charset="2"/>
              <a:buChar char="ü"/>
            </a:pPr>
            <a:r>
              <a:rPr lang="en-US" dirty="0" smtClean="0"/>
              <a:t>Used less often</a:t>
            </a:r>
          </a:p>
          <a:p>
            <a:pPr marL="285750" lvl="0" indent="-285750">
              <a:spcBef>
                <a:spcPts val="0"/>
              </a:spcBef>
              <a:buFont typeface="Wingdings" charset="2"/>
              <a:buChar char="ü"/>
            </a:pPr>
            <a:r>
              <a:rPr lang="en-US" dirty="0" smtClean="0"/>
              <a:t>No correct answer</a:t>
            </a:r>
          </a:p>
          <a:p>
            <a:pPr marL="285750" lvl="0" indent="-285750">
              <a:buFont typeface="Wingdings" charset="2"/>
              <a:buChar char="ü"/>
            </a:pPr>
            <a:r>
              <a:rPr lang="en-US" dirty="0" smtClean="0"/>
              <a:t>No teacher</a:t>
            </a:r>
          </a:p>
          <a:p>
            <a:pPr marL="285750" lvl="0" indent="-285750">
              <a:buFont typeface="Wingdings" charset="2"/>
              <a:buChar char="ü"/>
            </a:pPr>
            <a:r>
              <a:rPr lang="en-US" dirty="0" smtClean="0"/>
              <a:t>Goal is </a:t>
            </a:r>
            <a:r>
              <a:rPr lang="en-US" dirty="0"/>
              <a:t>to model the underlying structure or distribution in the data </a:t>
            </a:r>
            <a:r>
              <a:rPr lang="en-US" dirty="0" smtClean="0"/>
              <a:t>to </a:t>
            </a:r>
            <a:r>
              <a:rPr lang="en-US" dirty="0"/>
              <a:t>learn more about the </a:t>
            </a:r>
            <a:r>
              <a:rPr lang="en-US" dirty="0" smtClean="0"/>
              <a:t>data</a:t>
            </a:r>
          </a:p>
          <a:p>
            <a:pPr marL="285750" lvl="0" indent="-285750">
              <a:buFont typeface="Wingdings" charset="2"/>
              <a:buChar char="ü"/>
            </a:pPr>
            <a:r>
              <a:rPr lang="en-US" dirty="0" smtClean="0"/>
              <a:t>Popular examples: K-Means clustering, Gaussian Mixture Model</a:t>
            </a:r>
          </a:p>
          <a:p>
            <a:pPr marL="285750" lvl="0" indent="-285750">
              <a:buFont typeface="Wingdings" charset="2"/>
              <a:buChar char="ü"/>
            </a:pPr>
            <a:endParaRPr lang="en-US" dirty="0" smtClean="0"/>
          </a:p>
          <a:p>
            <a:pPr marL="285750" lvl="0" indent="-285750">
              <a:spcBef>
                <a:spcPts val="0"/>
              </a:spcBef>
              <a:buFont typeface="Wingdings" charset="2"/>
              <a:buChar char="ü"/>
            </a:pPr>
            <a:endParaRPr lang="en" dirty="0"/>
          </a:p>
        </p:txBody>
      </p:sp>
      <p:sp>
        <p:nvSpPr>
          <p:cNvPr id="5" name="Shape 361"/>
          <p:cNvSpPr txBox="1">
            <a:spLocks/>
          </p:cNvSpPr>
          <p:nvPr/>
        </p:nvSpPr>
        <p:spPr>
          <a:xfrm>
            <a:off x="2843920" y="0"/>
            <a:ext cx="4944300" cy="15220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dirty="0" smtClean="0"/>
              <a:t>Machine Learning Algorithm Categories</a:t>
            </a:r>
            <a:endParaRPr lang="en" dirty="0"/>
          </a:p>
        </p:txBody>
      </p:sp>
      <p:sp>
        <p:nvSpPr>
          <p:cNvPr id="7" name="Shape 385"/>
          <p:cNvSpPr txBox="1">
            <a:spLocks/>
          </p:cNvSpPr>
          <p:nvPr/>
        </p:nvSpPr>
        <p:spPr>
          <a:xfrm>
            <a:off x="472287" y="1768548"/>
            <a:ext cx="3274523" cy="12918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buFont typeface="Muli"/>
              <a:buNone/>
            </a:pPr>
            <a:r>
              <a:rPr lang="en-US" sz="3600" b="1" dirty="0" smtClean="0">
                <a:solidFill>
                  <a:srgbClr val="D04976"/>
                </a:solidFill>
              </a:rPr>
              <a:t>Supervised</a:t>
            </a:r>
            <a:endParaRPr lang="en" sz="3600" b="1" dirty="0" smtClean="0">
              <a:solidFill>
                <a:srgbClr val="D04976"/>
              </a:solidFill>
            </a:endParaRPr>
          </a:p>
        </p:txBody>
      </p:sp>
      <p:sp>
        <p:nvSpPr>
          <p:cNvPr id="8" name="Shape 385"/>
          <p:cNvSpPr txBox="1">
            <a:spLocks/>
          </p:cNvSpPr>
          <p:nvPr/>
        </p:nvSpPr>
        <p:spPr>
          <a:xfrm>
            <a:off x="4303058" y="1784107"/>
            <a:ext cx="3201057" cy="7908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buFont typeface="Muli"/>
              <a:buNone/>
            </a:pPr>
            <a:r>
              <a:rPr lang="en-US" sz="3600" b="1" dirty="0" smtClean="0">
                <a:solidFill>
                  <a:srgbClr val="D04976"/>
                </a:solidFill>
              </a:rPr>
              <a:t>Unsupervised</a:t>
            </a:r>
            <a:endParaRPr lang="en" sz="3600" b="1" dirty="0" smtClean="0">
              <a:solidFill>
                <a:srgbClr val="D049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370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95653" y="3705418"/>
            <a:ext cx="1448347" cy="1438081"/>
          </a:xfrm>
          <a:prstGeom prst="rect">
            <a:avLst/>
          </a:prstGeom>
          <a:solidFill>
            <a:srgbClr val="0E29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Shape 440"/>
          <p:cNvSpPr txBox="1">
            <a:spLocks noGrp="1"/>
          </p:cNvSpPr>
          <p:nvPr>
            <p:ph type="ctrTitle" idx="4294967295"/>
          </p:nvPr>
        </p:nvSpPr>
        <p:spPr>
          <a:xfrm>
            <a:off x="1039031" y="-8"/>
            <a:ext cx="7419169" cy="155355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b="1" dirty="0" smtClean="0">
                <a:latin typeface="Muli"/>
                <a:ea typeface="Muli"/>
                <a:cs typeface="Muli"/>
                <a:sym typeface="Muli"/>
              </a:rPr>
              <a:t>Machine Learning != Big Data</a:t>
            </a:r>
            <a:endParaRPr lang="en" sz="2800" b="1" dirty="0">
              <a:latin typeface="Muli"/>
              <a:ea typeface="Muli"/>
              <a:cs typeface="Muli"/>
              <a:sym typeface="Muli"/>
            </a:endParaRPr>
          </a:p>
          <a:p>
            <a:pPr lvl="0" algn="ctr" rtl="0">
              <a:spcBef>
                <a:spcPts val="600"/>
              </a:spcBef>
              <a:buNone/>
            </a:pPr>
            <a:r>
              <a:rPr lang="en-US" sz="1400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And Machine Learning != Hadoop </a:t>
            </a:r>
            <a:endParaRPr lang="en" sz="14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 descr="ml-brai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r="-1"/>
          <a:stretch/>
        </p:blipFill>
        <p:spPr>
          <a:xfrm>
            <a:off x="223888" y="2078869"/>
            <a:ext cx="4148126" cy="2581772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o-BIG-DATA-facebook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1" b="10408"/>
          <a:stretch/>
        </p:blipFill>
        <p:spPr>
          <a:xfrm>
            <a:off x="4726358" y="2078869"/>
            <a:ext cx="4148126" cy="2581772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hape 385"/>
          <p:cNvSpPr txBox="1">
            <a:spLocks/>
          </p:cNvSpPr>
          <p:nvPr/>
        </p:nvSpPr>
        <p:spPr>
          <a:xfrm>
            <a:off x="860611" y="1527441"/>
            <a:ext cx="2903701" cy="435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buFont typeface="Muli"/>
              <a:buNone/>
            </a:pPr>
            <a:r>
              <a:rPr lang="en-US" sz="1800" b="1" dirty="0" smtClean="0">
                <a:solidFill>
                  <a:srgbClr val="D04976"/>
                </a:solidFill>
              </a:rPr>
              <a:t>Machine Learning</a:t>
            </a:r>
            <a:endParaRPr lang="en" sz="1800" b="1" dirty="0" smtClean="0">
              <a:solidFill>
                <a:srgbClr val="D04976"/>
              </a:solidFill>
            </a:endParaRPr>
          </a:p>
        </p:txBody>
      </p:sp>
      <p:sp>
        <p:nvSpPr>
          <p:cNvPr id="8" name="Shape 385"/>
          <p:cNvSpPr txBox="1">
            <a:spLocks/>
          </p:cNvSpPr>
          <p:nvPr/>
        </p:nvSpPr>
        <p:spPr>
          <a:xfrm>
            <a:off x="5368547" y="1553547"/>
            <a:ext cx="2903701" cy="435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buFont typeface="Muli"/>
              <a:buNone/>
            </a:pPr>
            <a:r>
              <a:rPr lang="en-US" sz="1800" b="1" dirty="0" smtClean="0">
                <a:solidFill>
                  <a:srgbClr val="D04976"/>
                </a:solidFill>
              </a:rPr>
              <a:t>Big Data</a:t>
            </a:r>
            <a:endParaRPr lang="en" sz="1800" b="1" dirty="0" smtClean="0">
              <a:solidFill>
                <a:srgbClr val="D04976"/>
              </a:solidFill>
            </a:endParaRPr>
          </a:p>
        </p:txBody>
      </p:sp>
      <p:sp>
        <p:nvSpPr>
          <p:cNvPr id="9" name="Shape 385"/>
          <p:cNvSpPr txBox="1">
            <a:spLocks/>
          </p:cNvSpPr>
          <p:nvPr/>
        </p:nvSpPr>
        <p:spPr>
          <a:xfrm>
            <a:off x="4061668" y="1527441"/>
            <a:ext cx="930605" cy="5097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buFont typeface="Muli"/>
              <a:buNone/>
            </a:pPr>
            <a:r>
              <a:rPr lang="en-US" sz="2400" b="1" dirty="0" smtClean="0">
                <a:solidFill>
                  <a:srgbClr val="D04976"/>
                </a:solidFill>
              </a:rPr>
              <a:t>!=</a:t>
            </a:r>
            <a:endParaRPr lang="en" sz="2400" b="1" dirty="0" smtClean="0">
              <a:solidFill>
                <a:srgbClr val="D049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578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3436198" y="329062"/>
            <a:ext cx="2820739" cy="98427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 dirty="0" smtClean="0"/>
              <a:t>But </a:t>
            </a:r>
            <a:r>
              <a:rPr lang="mr-IN" sz="4800" dirty="0" smtClean="0"/>
              <a:t>…</a:t>
            </a:r>
            <a:endParaRPr lang="en" sz="4800" dirty="0"/>
          </a:p>
        </p:txBody>
      </p:sp>
      <p:sp>
        <p:nvSpPr>
          <p:cNvPr id="456" name="Shape 456"/>
          <p:cNvSpPr/>
          <p:nvPr/>
        </p:nvSpPr>
        <p:spPr>
          <a:xfrm>
            <a:off x="896484" y="2328350"/>
            <a:ext cx="1946099" cy="1325100"/>
          </a:xfrm>
          <a:prstGeom prst="homePlate">
            <a:avLst>
              <a:gd name="adj" fmla="val 30129"/>
            </a:avLst>
          </a:prstGeom>
          <a:noFill/>
          <a:ln w="114300" cap="flat" cmpd="sng">
            <a:solidFill>
              <a:srgbClr val="00E1C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 smtClean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More Data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 smtClean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Makes</a:t>
            </a:r>
            <a:endParaRPr lang="en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2686789" y="2328350"/>
            <a:ext cx="2354282" cy="1325100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rgbClr val="19BBD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Machine Learning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Perform</a:t>
            </a:r>
            <a:endParaRPr lang="en" sz="2000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4846568" y="2328350"/>
            <a:ext cx="2500118" cy="1325100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rgbClr val="3292E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4500" dirty="0" smtClean="0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Better</a:t>
            </a:r>
            <a:endParaRPr lang="en" sz="4500" dirty="0">
              <a:solidFill>
                <a:srgbClr val="3292E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27433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" grpId="0" animBg="1"/>
      <p:bldP spid="457" grpId="0" animBg="1"/>
      <p:bldP spid="45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/>
        </p:nvSpPr>
        <p:spPr>
          <a:xfrm>
            <a:off x="875675" y="1285876"/>
            <a:ext cx="7451645" cy="3549799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7" name="Shape 427"/>
          <p:cNvSpPr txBox="1">
            <a:spLocks noGrp="1"/>
          </p:cNvSpPr>
          <p:nvPr>
            <p:ph type="title" idx="4294967295"/>
          </p:nvPr>
        </p:nvSpPr>
        <p:spPr>
          <a:xfrm>
            <a:off x="2072640" y="0"/>
            <a:ext cx="6685280" cy="13045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Machine Learning Examples</a:t>
            </a:r>
            <a:r>
              <a:rPr lang="en-US" sz="3000" dirty="0" smtClean="0"/>
              <a:t/>
            </a:r>
            <a:br>
              <a:rPr lang="en-US" sz="3000" dirty="0" smtClean="0"/>
            </a:br>
            <a:endParaRPr lang="en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623422" y="409575"/>
            <a:ext cx="463838" cy="463813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93"/>
          <p:cNvSpPr txBox="1">
            <a:spLocks noGrp="1"/>
          </p:cNvSpPr>
          <p:nvPr/>
        </p:nvSpPr>
        <p:spPr>
          <a:xfrm>
            <a:off x="1319520" y="1124126"/>
            <a:ext cx="6330960" cy="3823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285750" lvl="0" indent="-285750" algn="just" rtl="0">
              <a:spcBef>
                <a:spcPts val="0"/>
              </a:spcBef>
              <a:buFont typeface="Wingdings" charset="2"/>
              <a:buChar char="u"/>
            </a:pPr>
            <a:r>
              <a:rPr lang="en-US" sz="2400" b="1" dirty="0" smtClean="0"/>
              <a:t>Medical diagnosis</a:t>
            </a:r>
          </a:p>
          <a:p>
            <a:pPr marL="285750" lvl="0" indent="-285750" algn="just" rtl="0">
              <a:spcBef>
                <a:spcPts val="0"/>
              </a:spcBef>
              <a:buFont typeface="Wingdings" charset="2"/>
              <a:buChar char="u"/>
            </a:pPr>
            <a:r>
              <a:rPr lang="en-US" sz="2400" b="1" dirty="0" smtClean="0"/>
              <a:t>Netflix “% match” </a:t>
            </a:r>
          </a:p>
          <a:p>
            <a:pPr marL="285750" lvl="0" indent="-285750" algn="just" rtl="0">
              <a:spcBef>
                <a:spcPts val="0"/>
              </a:spcBef>
              <a:buFont typeface="Wingdings" charset="2"/>
              <a:buChar char="u"/>
            </a:pPr>
            <a:r>
              <a:rPr lang="en-US" sz="2400" b="1" dirty="0" smtClean="0"/>
              <a:t>Amazon product recommendation</a:t>
            </a:r>
          </a:p>
          <a:p>
            <a:pPr marL="285750" lvl="0" indent="-285750" algn="just" rtl="0">
              <a:spcBef>
                <a:spcPts val="0"/>
              </a:spcBef>
              <a:buFont typeface="Wingdings" charset="2"/>
              <a:buChar char="u"/>
            </a:pPr>
            <a:r>
              <a:rPr lang="en-US" sz="2400" b="1" dirty="0" smtClean="0"/>
              <a:t>Siri, Google Assistant, Alexa</a:t>
            </a:r>
          </a:p>
          <a:p>
            <a:pPr marL="285750" lvl="0" indent="-285750" algn="just" rtl="0">
              <a:spcBef>
                <a:spcPts val="0"/>
              </a:spcBef>
              <a:buFont typeface="Wingdings" charset="2"/>
              <a:buChar char="u"/>
            </a:pPr>
            <a:r>
              <a:rPr lang="en-US" sz="2400" b="1" dirty="0" smtClean="0"/>
              <a:t>iPhone/Android keyboard next word prediction</a:t>
            </a:r>
          </a:p>
          <a:p>
            <a:pPr marL="285750" lvl="0" indent="-285750" algn="just" rtl="0">
              <a:spcBef>
                <a:spcPts val="0"/>
              </a:spcBef>
              <a:buFont typeface="Wingdings" charset="2"/>
              <a:buChar char="u"/>
            </a:pPr>
            <a:r>
              <a:rPr lang="en-US" sz="2400" b="1" dirty="0" smtClean="0"/>
              <a:t>Using satellite images to detect farmer crop fraud</a:t>
            </a:r>
          </a:p>
          <a:p>
            <a:pPr marL="285750" lvl="0" indent="-285750" algn="just" rtl="0">
              <a:spcBef>
                <a:spcPts val="0"/>
              </a:spcBef>
              <a:buFont typeface="Wingdings" charset="2"/>
              <a:buChar char="u"/>
            </a:pPr>
            <a:r>
              <a:rPr lang="en-US" sz="2400" b="1" dirty="0" smtClean="0"/>
              <a:t>Analyze Twitter tweets for sentiment analysis</a:t>
            </a:r>
            <a:endParaRPr lang="en-US" sz="2400" b="1" dirty="0" smtClean="0"/>
          </a:p>
          <a:p>
            <a:pPr marL="285750" lvl="0" indent="-285750" rtl="0">
              <a:spcBef>
                <a:spcPts val="0"/>
              </a:spcBef>
              <a:buFont typeface="Wingdings" charset="2"/>
              <a:buChar char="u"/>
            </a:pPr>
            <a:endParaRPr lang="en" b="1" dirty="0"/>
          </a:p>
        </p:txBody>
      </p:sp>
    </p:spTree>
    <p:extLst>
      <p:ext uri="{BB962C8B-B14F-4D97-AF65-F5344CB8AC3E}">
        <p14:creationId xmlns:p14="http://schemas.microsoft.com/office/powerpoint/2010/main" val="12235004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/>
        </p:nvSpPr>
        <p:spPr>
          <a:xfrm>
            <a:off x="875675" y="1285876"/>
            <a:ext cx="7451645" cy="3549799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7" name="Shape 427"/>
          <p:cNvSpPr txBox="1">
            <a:spLocks noGrp="1"/>
          </p:cNvSpPr>
          <p:nvPr>
            <p:ph type="title" idx="4294967295"/>
          </p:nvPr>
        </p:nvSpPr>
        <p:spPr>
          <a:xfrm>
            <a:off x="2072640" y="0"/>
            <a:ext cx="6685280" cy="13045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Machine Learning Examples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 Oil and Gas</a:t>
            </a:r>
            <a:endParaRPr lang="en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623422" y="409575"/>
            <a:ext cx="463838" cy="463813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93"/>
          <p:cNvSpPr txBox="1">
            <a:spLocks noGrp="1"/>
          </p:cNvSpPr>
          <p:nvPr/>
        </p:nvSpPr>
        <p:spPr>
          <a:xfrm>
            <a:off x="1309360" y="1367093"/>
            <a:ext cx="6320800" cy="349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285750" lvl="0" indent="-285750" algn="just" rtl="0">
              <a:spcBef>
                <a:spcPts val="0"/>
              </a:spcBef>
              <a:buFont typeface="Wingdings" charset="2"/>
              <a:buChar char="u"/>
            </a:pPr>
            <a:r>
              <a:rPr lang="en-US" sz="2000" b="1" dirty="0" smtClean="0"/>
              <a:t>Predict oil and gas production based upon well and frac parameters</a:t>
            </a:r>
          </a:p>
          <a:p>
            <a:pPr marL="285750" indent="-285750" algn="just">
              <a:buFont typeface="Wingdings" charset="2"/>
              <a:buChar char="u"/>
            </a:pPr>
            <a:r>
              <a:rPr lang="en-US" sz="2000" b="1" dirty="0"/>
              <a:t>Analyze streaming drilling rig </a:t>
            </a:r>
            <a:r>
              <a:rPr lang="en-US" sz="2000" b="1" dirty="0" smtClean="0"/>
              <a:t>data</a:t>
            </a:r>
            <a:endParaRPr lang="en-US" sz="2000" b="1" dirty="0"/>
          </a:p>
          <a:p>
            <a:pPr marL="285750" indent="-285750" algn="just">
              <a:buFont typeface="Wingdings" charset="2"/>
              <a:buChar char="u"/>
            </a:pPr>
            <a:r>
              <a:rPr lang="en-US" sz="2000" b="1" dirty="0" smtClean="0"/>
              <a:t>Cluster wells based upon </a:t>
            </a:r>
            <a:r>
              <a:rPr lang="en-US" sz="2000" b="1" dirty="0"/>
              <a:t>geological </a:t>
            </a:r>
            <a:r>
              <a:rPr lang="en-US" sz="2000" b="1" dirty="0" smtClean="0"/>
              <a:t>and frac characteristics</a:t>
            </a:r>
          </a:p>
          <a:p>
            <a:pPr marL="285750" indent="-285750" algn="just">
              <a:buFont typeface="Wingdings" charset="2"/>
              <a:buChar char="u"/>
            </a:pPr>
            <a:r>
              <a:rPr lang="en-US" sz="2000" b="1" dirty="0" smtClean="0"/>
              <a:t>Scan log files and pick geological formation tops</a:t>
            </a:r>
          </a:p>
          <a:p>
            <a:pPr marL="285750" indent="-285750" algn="just">
              <a:buFont typeface="Wingdings" charset="2"/>
              <a:buChar char="u"/>
            </a:pPr>
            <a:r>
              <a:rPr lang="en-US" sz="2000" b="1" dirty="0" smtClean="0"/>
              <a:t>Use case-based reasoning to match problems observed in data</a:t>
            </a:r>
          </a:p>
          <a:p>
            <a:pPr marL="285750" indent="-285750" algn="just">
              <a:buFont typeface="Wingdings" charset="2"/>
              <a:buChar char="u"/>
            </a:pPr>
            <a:r>
              <a:rPr lang="en-US" sz="2000" b="1" dirty="0" smtClean="0"/>
              <a:t>Analyze streaming frac data</a:t>
            </a:r>
          </a:p>
          <a:p>
            <a:pPr marL="285750" lvl="0" indent="-285750" algn="just">
              <a:buFont typeface="Wingdings" charset="2"/>
              <a:buChar char="u"/>
            </a:pPr>
            <a:r>
              <a:rPr lang="en-US" sz="2000" b="1" dirty="0"/>
              <a:t>Predict </a:t>
            </a:r>
            <a:r>
              <a:rPr lang="en-US" sz="2000" b="1" dirty="0" smtClean="0"/>
              <a:t>reserves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166800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3" name="Shape 543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0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0" dirty="0"/>
              <a:t>Thanks!</a:t>
            </a:r>
          </a:p>
        </p:txBody>
      </p:sp>
      <p:sp>
        <p:nvSpPr>
          <p:cNvPr id="544" name="Shape 544"/>
          <p:cNvSpPr txBox="1">
            <a:spLocks noGrp="1"/>
          </p:cNvSpPr>
          <p:nvPr>
            <p:ph type="body" idx="4294967295"/>
          </p:nvPr>
        </p:nvSpPr>
        <p:spPr>
          <a:xfrm>
            <a:off x="3286467" y="2400250"/>
            <a:ext cx="4562099" cy="246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/>
              <a:t>Any questions?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dirty="0"/>
              <a:t>You can find me </a:t>
            </a:r>
            <a:r>
              <a:rPr lang="en-US" dirty="0" smtClean="0"/>
              <a:t>on</a:t>
            </a:r>
            <a:r>
              <a:rPr lang="en" dirty="0" smtClean="0"/>
              <a:t>:</a:t>
            </a:r>
            <a:endParaRPr lang="en" dirty="0"/>
          </a:p>
          <a:p>
            <a:pPr marL="457200" indent="-228600">
              <a:spcBef>
                <a:spcPts val="0"/>
              </a:spcBef>
            </a:pPr>
            <a:r>
              <a:rPr lang="en-US" dirty="0" smtClean="0"/>
              <a:t>LinkedIn @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www.linkedin.com/in/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craigcovey7</a:t>
            </a:r>
            <a:endParaRPr lang="en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1591718" y="1212579"/>
            <a:ext cx="779560" cy="779560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9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517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066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361"/>
          <p:cNvSpPr txBox="1">
            <a:spLocks noGrp="1"/>
          </p:cNvSpPr>
          <p:nvPr/>
        </p:nvSpPr>
        <p:spPr>
          <a:xfrm>
            <a:off x="2160971" y="1532553"/>
            <a:ext cx="4859308" cy="1249136"/>
          </a:xfrm>
          <a:prstGeom prst="rect">
            <a:avLst/>
          </a:prstGeom>
          <a:noFill/>
          <a:ln w="19050" cmpd="sng"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>
              <a:spcBef>
                <a:spcPts val="0"/>
              </a:spcBef>
              <a:buNone/>
            </a:pPr>
            <a:r>
              <a:rPr lang="en-US" sz="8000" b="1" dirty="0" smtClean="0">
                <a:solidFill>
                  <a:srgbClr val="FFFF9F"/>
                </a:solidFill>
              </a:rPr>
              <a:t>Appendix</a:t>
            </a:r>
            <a:endParaRPr lang="en" sz="8000" b="1" dirty="0">
              <a:solidFill>
                <a:srgbClr val="FFFF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0088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066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361"/>
          <p:cNvSpPr txBox="1">
            <a:spLocks noGrp="1"/>
          </p:cNvSpPr>
          <p:nvPr/>
        </p:nvSpPr>
        <p:spPr>
          <a:xfrm>
            <a:off x="2398386" y="1657788"/>
            <a:ext cx="4523460" cy="1527791"/>
          </a:xfrm>
          <a:prstGeom prst="rect">
            <a:avLst/>
          </a:prstGeom>
          <a:noFill/>
          <a:ln w="19050" cmpd="sng"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>
              <a:spcBef>
                <a:spcPts val="0"/>
              </a:spcBef>
              <a:buNone/>
            </a:pPr>
            <a:r>
              <a:rPr lang="en-US" sz="8800" b="1" dirty="0" smtClean="0">
                <a:solidFill>
                  <a:srgbClr val="39B69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Hadoop</a:t>
            </a:r>
            <a:endParaRPr lang="en" sz="8800" b="1" dirty="0">
              <a:solidFill>
                <a:srgbClr val="39B69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hape 361"/>
          <p:cNvSpPr txBox="1">
            <a:spLocks noGrp="1"/>
          </p:cNvSpPr>
          <p:nvPr/>
        </p:nvSpPr>
        <p:spPr>
          <a:xfrm>
            <a:off x="120914" y="2008514"/>
            <a:ext cx="2277472" cy="1034531"/>
          </a:xfrm>
          <a:prstGeom prst="rect">
            <a:avLst/>
          </a:prstGeom>
          <a:noFill/>
          <a:ln w="19050" cmpd="sng"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>
              <a:spcBef>
                <a:spcPts val="0"/>
              </a:spcBef>
              <a:buNone/>
            </a:pPr>
            <a:r>
              <a:rPr lang="en-US" sz="4800" b="1" dirty="0" smtClean="0">
                <a:solidFill>
                  <a:srgbClr val="FFFF9F"/>
                </a:solidFill>
              </a:rPr>
              <a:t>Sqoop</a:t>
            </a:r>
            <a:endParaRPr lang="en" b="1" dirty="0">
              <a:solidFill>
                <a:srgbClr val="FFFF9F"/>
              </a:solidFill>
            </a:endParaRPr>
          </a:p>
        </p:txBody>
      </p:sp>
      <p:sp>
        <p:nvSpPr>
          <p:cNvPr id="5" name="Shape 361"/>
          <p:cNvSpPr txBox="1">
            <a:spLocks noGrp="1"/>
          </p:cNvSpPr>
          <p:nvPr/>
        </p:nvSpPr>
        <p:spPr>
          <a:xfrm>
            <a:off x="6425835" y="4159703"/>
            <a:ext cx="1379909" cy="687744"/>
          </a:xfrm>
          <a:prstGeom prst="rect">
            <a:avLst/>
          </a:prstGeom>
          <a:noFill/>
          <a:ln w="19050" cmpd="sng"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FF9F"/>
                </a:solidFill>
              </a:rPr>
              <a:t>Hive</a:t>
            </a:r>
            <a:endParaRPr lang="en" b="1" dirty="0">
              <a:solidFill>
                <a:srgbClr val="FFFF9F"/>
              </a:solidFill>
            </a:endParaRPr>
          </a:p>
        </p:txBody>
      </p:sp>
      <p:sp>
        <p:nvSpPr>
          <p:cNvPr id="6" name="Shape 361"/>
          <p:cNvSpPr txBox="1">
            <a:spLocks noGrp="1"/>
          </p:cNvSpPr>
          <p:nvPr/>
        </p:nvSpPr>
        <p:spPr>
          <a:xfrm>
            <a:off x="1338364" y="910610"/>
            <a:ext cx="2120044" cy="782118"/>
          </a:xfrm>
          <a:prstGeom prst="rect">
            <a:avLst/>
          </a:prstGeom>
          <a:noFill/>
          <a:ln w="19050" cmpd="sng"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rgbClr val="FFFF9F"/>
                </a:solidFill>
              </a:rPr>
              <a:t>Impala</a:t>
            </a:r>
            <a:endParaRPr lang="en" b="1" dirty="0">
              <a:solidFill>
                <a:srgbClr val="FFFF9F"/>
              </a:solidFill>
            </a:endParaRPr>
          </a:p>
        </p:txBody>
      </p:sp>
      <p:sp>
        <p:nvSpPr>
          <p:cNvPr id="7" name="Shape 361"/>
          <p:cNvSpPr txBox="1">
            <a:spLocks noGrp="1"/>
          </p:cNvSpPr>
          <p:nvPr/>
        </p:nvSpPr>
        <p:spPr>
          <a:xfrm>
            <a:off x="120914" y="3925855"/>
            <a:ext cx="2277472" cy="945114"/>
          </a:xfrm>
          <a:prstGeom prst="rect">
            <a:avLst/>
          </a:prstGeom>
          <a:noFill/>
          <a:ln w="19050" cmpd="sng"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>
              <a:spcBef>
                <a:spcPts val="0"/>
              </a:spcBef>
              <a:buNone/>
            </a:pPr>
            <a:r>
              <a:rPr lang="en-US" sz="5400" b="1" dirty="0" smtClean="0">
                <a:solidFill>
                  <a:srgbClr val="FFFF9F"/>
                </a:solidFill>
              </a:rPr>
              <a:t>HDFS</a:t>
            </a:r>
            <a:endParaRPr lang="en" sz="5400" b="1" dirty="0">
              <a:solidFill>
                <a:srgbClr val="FFFF9F"/>
              </a:solidFill>
            </a:endParaRPr>
          </a:p>
        </p:txBody>
      </p:sp>
      <p:sp>
        <p:nvSpPr>
          <p:cNvPr id="8" name="Shape 361"/>
          <p:cNvSpPr txBox="1">
            <a:spLocks noGrp="1"/>
          </p:cNvSpPr>
          <p:nvPr/>
        </p:nvSpPr>
        <p:spPr>
          <a:xfrm>
            <a:off x="6968857" y="522028"/>
            <a:ext cx="1952119" cy="777163"/>
          </a:xfrm>
          <a:prstGeom prst="rect">
            <a:avLst/>
          </a:prstGeom>
          <a:noFill/>
          <a:ln w="19050" cmpd="sng"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rgbClr val="FFFF9F"/>
                </a:solidFill>
              </a:rPr>
              <a:t>HBase</a:t>
            </a:r>
            <a:endParaRPr lang="en" b="1" dirty="0">
              <a:solidFill>
                <a:srgbClr val="FFFF9F"/>
              </a:solidFill>
            </a:endParaRPr>
          </a:p>
        </p:txBody>
      </p:sp>
      <p:sp>
        <p:nvSpPr>
          <p:cNvPr id="9" name="Shape 361"/>
          <p:cNvSpPr txBox="1">
            <a:spLocks noGrp="1"/>
          </p:cNvSpPr>
          <p:nvPr/>
        </p:nvSpPr>
        <p:spPr>
          <a:xfrm>
            <a:off x="6879866" y="2421684"/>
            <a:ext cx="2041110" cy="905846"/>
          </a:xfrm>
          <a:prstGeom prst="rect">
            <a:avLst/>
          </a:prstGeom>
          <a:noFill/>
          <a:ln w="19050" cmpd="sng"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>
              <a:spcBef>
                <a:spcPts val="0"/>
              </a:spcBef>
              <a:buNone/>
            </a:pPr>
            <a:r>
              <a:rPr lang="en-US" sz="4800" b="1" dirty="0" smtClean="0">
                <a:solidFill>
                  <a:srgbClr val="FFFF9F"/>
                </a:solidFill>
              </a:rPr>
              <a:t>Oozie</a:t>
            </a:r>
            <a:endParaRPr lang="en" b="1" dirty="0">
              <a:solidFill>
                <a:srgbClr val="FFFF9F"/>
              </a:solidFill>
            </a:endParaRPr>
          </a:p>
        </p:txBody>
      </p:sp>
      <p:sp>
        <p:nvSpPr>
          <p:cNvPr id="10" name="Shape 361"/>
          <p:cNvSpPr txBox="1">
            <a:spLocks noGrp="1"/>
          </p:cNvSpPr>
          <p:nvPr/>
        </p:nvSpPr>
        <p:spPr>
          <a:xfrm>
            <a:off x="1755660" y="3248803"/>
            <a:ext cx="1285452" cy="687744"/>
          </a:xfrm>
          <a:prstGeom prst="rect">
            <a:avLst/>
          </a:prstGeom>
          <a:noFill/>
          <a:ln w="19050" cmpd="sng"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FF9F"/>
                </a:solidFill>
              </a:rPr>
              <a:t>NiFi</a:t>
            </a:r>
            <a:endParaRPr lang="en" b="1" dirty="0">
              <a:solidFill>
                <a:srgbClr val="FFFF9F"/>
              </a:solidFill>
            </a:endParaRPr>
          </a:p>
        </p:txBody>
      </p:sp>
      <p:sp>
        <p:nvSpPr>
          <p:cNvPr id="11" name="Shape 361"/>
          <p:cNvSpPr txBox="1">
            <a:spLocks noGrp="1"/>
          </p:cNvSpPr>
          <p:nvPr/>
        </p:nvSpPr>
        <p:spPr>
          <a:xfrm>
            <a:off x="4242821" y="3112343"/>
            <a:ext cx="2193509" cy="1047360"/>
          </a:xfrm>
          <a:prstGeom prst="rect">
            <a:avLst/>
          </a:prstGeom>
          <a:noFill/>
          <a:ln w="19050" cmpd="sng"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>
              <a:spcBef>
                <a:spcPts val="0"/>
              </a:spcBef>
              <a:buNone/>
            </a:pPr>
            <a:r>
              <a:rPr lang="en-US" sz="4800" b="1" dirty="0" smtClean="0">
                <a:solidFill>
                  <a:srgbClr val="FFFF9F"/>
                </a:solidFill>
              </a:rPr>
              <a:t>Flume</a:t>
            </a:r>
            <a:endParaRPr lang="en" b="1" dirty="0">
              <a:solidFill>
                <a:srgbClr val="FFFF9F"/>
              </a:solidFill>
            </a:endParaRPr>
          </a:p>
        </p:txBody>
      </p:sp>
      <p:sp>
        <p:nvSpPr>
          <p:cNvPr id="12" name="Shape 361"/>
          <p:cNvSpPr txBox="1">
            <a:spLocks noGrp="1"/>
          </p:cNvSpPr>
          <p:nvPr/>
        </p:nvSpPr>
        <p:spPr>
          <a:xfrm>
            <a:off x="2817761" y="3925855"/>
            <a:ext cx="2209471" cy="1065245"/>
          </a:xfrm>
          <a:prstGeom prst="rect">
            <a:avLst/>
          </a:prstGeom>
          <a:noFill/>
          <a:ln w="19050" cmpd="sng"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>
              <a:spcBef>
                <a:spcPts val="0"/>
              </a:spcBef>
              <a:buNone/>
            </a:pPr>
            <a:r>
              <a:rPr lang="en-US" sz="4800" b="1" dirty="0" smtClean="0">
                <a:solidFill>
                  <a:srgbClr val="FFFF9F"/>
                </a:solidFill>
              </a:rPr>
              <a:t>Kafka</a:t>
            </a:r>
            <a:endParaRPr lang="en" b="1" dirty="0">
              <a:solidFill>
                <a:srgbClr val="FFFF9F"/>
              </a:solidFill>
            </a:endParaRPr>
          </a:p>
        </p:txBody>
      </p:sp>
      <p:sp>
        <p:nvSpPr>
          <p:cNvPr id="13" name="Shape 361"/>
          <p:cNvSpPr txBox="1">
            <a:spLocks noGrp="1"/>
          </p:cNvSpPr>
          <p:nvPr/>
        </p:nvSpPr>
        <p:spPr>
          <a:xfrm>
            <a:off x="3619718" y="108178"/>
            <a:ext cx="2222700" cy="991377"/>
          </a:xfrm>
          <a:prstGeom prst="rect">
            <a:avLst/>
          </a:prstGeom>
          <a:noFill/>
          <a:ln w="19050" cmpd="sng"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>
              <a:spcBef>
                <a:spcPts val="0"/>
              </a:spcBef>
              <a:buNone/>
            </a:pPr>
            <a:r>
              <a:rPr lang="en-US" sz="5400" b="1" dirty="0" smtClean="0">
                <a:solidFill>
                  <a:srgbClr val="FFFF9F"/>
                </a:solidFill>
              </a:rPr>
              <a:t>Spark</a:t>
            </a:r>
            <a:endParaRPr lang="en" sz="5400" b="1" dirty="0">
              <a:solidFill>
                <a:srgbClr val="FFFF9F"/>
              </a:solidFill>
            </a:endParaRPr>
          </a:p>
        </p:txBody>
      </p:sp>
      <p:sp>
        <p:nvSpPr>
          <p:cNvPr id="14" name="Shape 361"/>
          <p:cNvSpPr txBox="1">
            <a:spLocks noGrp="1"/>
          </p:cNvSpPr>
          <p:nvPr/>
        </p:nvSpPr>
        <p:spPr>
          <a:xfrm>
            <a:off x="5478966" y="1099555"/>
            <a:ext cx="1285452" cy="687744"/>
          </a:xfrm>
          <a:prstGeom prst="rect">
            <a:avLst/>
          </a:prstGeom>
          <a:noFill/>
          <a:ln w="19050" cmpd="sng"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FF9F"/>
                </a:solidFill>
              </a:rPr>
              <a:t>Solr</a:t>
            </a:r>
            <a:endParaRPr lang="en" b="1" dirty="0">
              <a:solidFill>
                <a:srgbClr val="FFFF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6775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SProjectLife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68" y="283418"/>
            <a:ext cx="6268024" cy="46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78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ctrTitle" idx="4294967295"/>
          </p:nvPr>
        </p:nvSpPr>
        <p:spPr>
          <a:xfrm>
            <a:off x="5202862" y="523872"/>
            <a:ext cx="3850227" cy="74854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Data Science</a:t>
            </a:r>
            <a:endParaRPr lang="en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7" name="Shape 447"/>
          <p:cNvSpPr txBox="1">
            <a:spLocks noGrp="1"/>
          </p:cNvSpPr>
          <p:nvPr>
            <p:ph type="ctrTitle" idx="4294967295"/>
          </p:nvPr>
        </p:nvSpPr>
        <p:spPr>
          <a:xfrm>
            <a:off x="3103024" y="1369867"/>
            <a:ext cx="2619533" cy="225149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7200" b="1" dirty="0" smtClean="0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Big Data</a:t>
            </a:r>
            <a:endParaRPr lang="en" sz="7200" b="1" dirty="0">
              <a:solidFill>
                <a:srgbClr val="3292E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ctrTitle" idx="4294967295"/>
          </p:nvPr>
        </p:nvSpPr>
        <p:spPr>
          <a:xfrm>
            <a:off x="971222" y="1176765"/>
            <a:ext cx="2700555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 b="1" dirty="0" smtClean="0">
                <a:solidFill>
                  <a:srgbClr val="6EAB42"/>
                </a:solidFill>
                <a:latin typeface="Muli"/>
                <a:ea typeface="Muli"/>
                <a:cs typeface="Muli"/>
                <a:sym typeface="Muli"/>
              </a:rPr>
              <a:t>Hadoop</a:t>
            </a:r>
            <a:endParaRPr lang="en" sz="4800" b="1" dirty="0">
              <a:solidFill>
                <a:srgbClr val="6EAB4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449"/>
          <p:cNvSpPr txBox="1">
            <a:spLocks/>
          </p:cNvSpPr>
          <p:nvPr/>
        </p:nvSpPr>
        <p:spPr>
          <a:xfrm>
            <a:off x="1355213" y="3914749"/>
            <a:ext cx="3614405" cy="8091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4800" b="1" dirty="0" smtClean="0">
                <a:latin typeface="Muli"/>
                <a:ea typeface="Muli"/>
                <a:cs typeface="Muli"/>
                <a:sym typeface="Muli"/>
              </a:rPr>
              <a:t>Prediction</a:t>
            </a:r>
            <a:endParaRPr lang="en" sz="4800" b="1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445"/>
          <p:cNvSpPr txBox="1">
            <a:spLocks/>
          </p:cNvSpPr>
          <p:nvPr/>
        </p:nvSpPr>
        <p:spPr>
          <a:xfrm>
            <a:off x="4524252" y="3469900"/>
            <a:ext cx="3899191" cy="6194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3600" dirty="0" smtClean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Machine Learning</a:t>
            </a:r>
            <a:endParaRPr lang="en" sz="3600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Shape 449"/>
          <p:cNvSpPr txBox="1">
            <a:spLocks/>
          </p:cNvSpPr>
          <p:nvPr/>
        </p:nvSpPr>
        <p:spPr>
          <a:xfrm>
            <a:off x="1664797" y="73465"/>
            <a:ext cx="1760282" cy="7897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4800" b="1" dirty="0" smtClean="0">
                <a:latin typeface="Muli"/>
                <a:ea typeface="Muli"/>
                <a:cs typeface="Muli"/>
                <a:sym typeface="Muli"/>
              </a:rPr>
              <a:t>SQL</a:t>
            </a:r>
            <a:endParaRPr lang="en" sz="4800" b="1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449"/>
          <p:cNvSpPr txBox="1">
            <a:spLocks/>
          </p:cNvSpPr>
          <p:nvPr/>
        </p:nvSpPr>
        <p:spPr>
          <a:xfrm>
            <a:off x="5868294" y="2036865"/>
            <a:ext cx="3134629" cy="7752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4800" b="1" dirty="0" smtClean="0">
                <a:latin typeface="Muli"/>
                <a:ea typeface="Muli"/>
                <a:cs typeface="Muli"/>
                <a:sym typeface="Muli"/>
              </a:rPr>
              <a:t>Database</a:t>
            </a:r>
            <a:endParaRPr lang="en" sz="4800" b="1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Shape 445"/>
          <p:cNvSpPr txBox="1">
            <a:spLocks/>
          </p:cNvSpPr>
          <p:nvPr/>
        </p:nvSpPr>
        <p:spPr>
          <a:xfrm>
            <a:off x="4969618" y="4088287"/>
            <a:ext cx="3255337" cy="582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3600" dirty="0" smtClean="0">
                <a:solidFill>
                  <a:srgbClr val="6EAB42"/>
                </a:solidFill>
                <a:latin typeface="Muli"/>
                <a:ea typeface="Muli"/>
                <a:cs typeface="Muli"/>
                <a:sym typeface="Muli"/>
              </a:rPr>
              <a:t>Data Analysis</a:t>
            </a:r>
            <a:endParaRPr lang="en" sz="3600" dirty="0">
              <a:solidFill>
                <a:srgbClr val="6EAB4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" name="Shape 449"/>
          <p:cNvSpPr txBox="1">
            <a:spLocks/>
          </p:cNvSpPr>
          <p:nvPr/>
        </p:nvSpPr>
        <p:spPr>
          <a:xfrm>
            <a:off x="-24820" y="2812149"/>
            <a:ext cx="3127844" cy="5812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3200" dirty="0" smtClean="0">
                <a:latin typeface="Muli"/>
                <a:ea typeface="Muli"/>
                <a:cs typeface="Muli"/>
                <a:sym typeface="Muli"/>
              </a:rPr>
              <a:t>Streaming Data</a:t>
            </a:r>
            <a:endParaRPr lang="en" sz="3200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449"/>
          <p:cNvSpPr txBox="1">
            <a:spLocks/>
          </p:cNvSpPr>
          <p:nvPr/>
        </p:nvSpPr>
        <p:spPr>
          <a:xfrm>
            <a:off x="293082" y="3316900"/>
            <a:ext cx="1751951" cy="646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latin typeface="Muli"/>
                <a:ea typeface="Muli"/>
                <a:cs typeface="Muli"/>
                <a:sym typeface="Muli"/>
              </a:rPr>
              <a:t>Volume</a:t>
            </a:r>
            <a:endParaRPr lang="en" sz="3200" dirty="0">
              <a:solidFill>
                <a:schemeClr val="bg1">
                  <a:lumMod val="8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Shape 449"/>
          <p:cNvSpPr txBox="1">
            <a:spLocks/>
          </p:cNvSpPr>
          <p:nvPr/>
        </p:nvSpPr>
        <p:spPr>
          <a:xfrm>
            <a:off x="5368944" y="1"/>
            <a:ext cx="1751951" cy="646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latin typeface="Muli"/>
                <a:ea typeface="Muli"/>
                <a:cs typeface="Muli"/>
                <a:sym typeface="Muli"/>
              </a:rPr>
              <a:t>Velocity</a:t>
            </a:r>
            <a:endParaRPr lang="en" sz="3200" dirty="0">
              <a:solidFill>
                <a:schemeClr val="bg1">
                  <a:lumMod val="8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" name="Shape 449"/>
          <p:cNvSpPr txBox="1">
            <a:spLocks/>
          </p:cNvSpPr>
          <p:nvPr/>
        </p:nvSpPr>
        <p:spPr>
          <a:xfrm>
            <a:off x="6119778" y="1038650"/>
            <a:ext cx="1751951" cy="646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2800" dirty="0">
                <a:latin typeface="Muli"/>
                <a:ea typeface="Muli"/>
                <a:cs typeface="Muli"/>
                <a:sym typeface="Muli"/>
              </a:rPr>
              <a:t>Variety</a:t>
            </a:r>
            <a:endParaRPr lang="en" sz="2400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Shape 449"/>
          <p:cNvSpPr txBox="1">
            <a:spLocks/>
          </p:cNvSpPr>
          <p:nvPr/>
        </p:nvSpPr>
        <p:spPr>
          <a:xfrm>
            <a:off x="28780" y="4538883"/>
            <a:ext cx="1751951" cy="5812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3200" dirty="0" smtClean="0">
                <a:solidFill>
                  <a:srgbClr val="6EAB42"/>
                </a:solidFill>
                <a:latin typeface="Muli"/>
                <a:ea typeface="Muli"/>
                <a:cs typeface="Muli"/>
                <a:sym typeface="Muli"/>
              </a:rPr>
              <a:t>Search</a:t>
            </a:r>
            <a:endParaRPr lang="en" sz="3200" dirty="0">
              <a:solidFill>
                <a:srgbClr val="6EAB4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" name="Shape 449"/>
          <p:cNvSpPr txBox="1">
            <a:spLocks/>
          </p:cNvSpPr>
          <p:nvPr/>
        </p:nvSpPr>
        <p:spPr>
          <a:xfrm>
            <a:off x="7120895" y="2668428"/>
            <a:ext cx="1932194" cy="801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Muli"/>
                <a:ea typeface="Muli"/>
                <a:cs typeface="Muli"/>
                <a:sym typeface="Muli"/>
              </a:rPr>
              <a:t>NoSQL</a:t>
            </a:r>
            <a:endParaRPr lang="en" sz="4800" b="1" dirty="0">
              <a:solidFill>
                <a:schemeClr val="bg1">
                  <a:lumMod val="8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449"/>
          <p:cNvSpPr txBox="1">
            <a:spLocks/>
          </p:cNvSpPr>
          <p:nvPr/>
        </p:nvSpPr>
        <p:spPr>
          <a:xfrm>
            <a:off x="3398617" y="4553325"/>
            <a:ext cx="1751951" cy="5667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rPr>
              <a:t>Model</a:t>
            </a:r>
            <a:endParaRPr lang="en" sz="3200" dirty="0">
              <a:solidFill>
                <a:schemeClr val="tx2">
                  <a:lumMod val="7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449"/>
          <p:cNvSpPr txBox="1">
            <a:spLocks/>
          </p:cNvSpPr>
          <p:nvPr/>
        </p:nvSpPr>
        <p:spPr>
          <a:xfrm>
            <a:off x="3195540" y="73465"/>
            <a:ext cx="2305011" cy="646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rPr>
              <a:t>Regression</a:t>
            </a:r>
            <a:endParaRPr lang="en" sz="3200" dirty="0">
              <a:solidFill>
                <a:schemeClr val="tx2">
                  <a:lumMod val="7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Shape 449"/>
          <p:cNvSpPr txBox="1">
            <a:spLocks/>
          </p:cNvSpPr>
          <p:nvPr/>
        </p:nvSpPr>
        <p:spPr>
          <a:xfrm>
            <a:off x="6978502" y="0"/>
            <a:ext cx="2305011" cy="646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rPr>
              <a:t>Statistics</a:t>
            </a:r>
            <a:endParaRPr lang="en" sz="3200" dirty="0">
              <a:solidFill>
                <a:schemeClr val="tx2">
                  <a:lumMod val="7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Shape 449"/>
          <p:cNvSpPr txBox="1">
            <a:spLocks/>
          </p:cNvSpPr>
          <p:nvPr/>
        </p:nvSpPr>
        <p:spPr>
          <a:xfrm>
            <a:off x="1989185" y="3408005"/>
            <a:ext cx="2871788" cy="646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rPr>
              <a:t>Data Mining</a:t>
            </a:r>
            <a:endParaRPr lang="en" sz="3200" dirty="0">
              <a:solidFill>
                <a:schemeClr val="tx2">
                  <a:lumMod val="7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" name="Shape 449"/>
          <p:cNvSpPr txBox="1">
            <a:spLocks/>
          </p:cNvSpPr>
          <p:nvPr/>
        </p:nvSpPr>
        <p:spPr>
          <a:xfrm>
            <a:off x="-1" y="2071664"/>
            <a:ext cx="3137103" cy="7404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4800" b="1" dirty="0" smtClean="0">
                <a:latin typeface="Muli"/>
                <a:ea typeface="Muli"/>
                <a:cs typeface="Muli"/>
                <a:sym typeface="Muli"/>
              </a:rPr>
              <a:t>Cloudera</a:t>
            </a:r>
            <a:endParaRPr lang="en" sz="4800" b="1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449"/>
          <p:cNvSpPr txBox="1">
            <a:spLocks/>
          </p:cNvSpPr>
          <p:nvPr/>
        </p:nvSpPr>
        <p:spPr>
          <a:xfrm>
            <a:off x="4600051" y="1129507"/>
            <a:ext cx="1519727" cy="646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uli"/>
                <a:ea typeface="Muli"/>
                <a:cs typeface="Muli"/>
                <a:sym typeface="Muli"/>
              </a:rPr>
              <a:t>Scala</a:t>
            </a:r>
            <a:endParaRPr lang="en" sz="3200" dirty="0">
              <a:solidFill>
                <a:schemeClr val="tx1">
                  <a:lumMod val="65000"/>
                  <a:lumOff val="3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" name="Shape 449"/>
          <p:cNvSpPr txBox="1">
            <a:spLocks/>
          </p:cNvSpPr>
          <p:nvPr/>
        </p:nvSpPr>
        <p:spPr>
          <a:xfrm>
            <a:off x="5601168" y="2670394"/>
            <a:ext cx="1519727" cy="646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uli"/>
                <a:ea typeface="Muli"/>
                <a:cs typeface="Muli"/>
                <a:sym typeface="Muli"/>
              </a:rPr>
              <a:t>Python</a:t>
            </a:r>
            <a:endParaRPr lang="en" sz="3200" dirty="0">
              <a:solidFill>
                <a:schemeClr val="tx1">
                  <a:lumMod val="65000"/>
                  <a:lumOff val="3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" name="Shape 449"/>
          <p:cNvSpPr txBox="1">
            <a:spLocks/>
          </p:cNvSpPr>
          <p:nvPr/>
        </p:nvSpPr>
        <p:spPr>
          <a:xfrm>
            <a:off x="394073" y="3914749"/>
            <a:ext cx="979888" cy="646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uli"/>
                <a:ea typeface="Muli"/>
                <a:cs typeface="Muli"/>
                <a:sym typeface="Muli"/>
              </a:rPr>
              <a:t>R</a:t>
            </a:r>
            <a:endParaRPr lang="en" sz="3200" dirty="0">
              <a:solidFill>
                <a:schemeClr val="tx1">
                  <a:lumMod val="65000"/>
                  <a:lumOff val="3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" name="Shape 449"/>
          <p:cNvSpPr txBox="1">
            <a:spLocks/>
          </p:cNvSpPr>
          <p:nvPr/>
        </p:nvSpPr>
        <p:spPr>
          <a:xfrm>
            <a:off x="1508084" y="767396"/>
            <a:ext cx="3642484" cy="5812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3200" dirty="0" smtClean="0">
                <a:latin typeface="Muli"/>
                <a:ea typeface="Muli"/>
                <a:cs typeface="Muli"/>
                <a:sym typeface="Muli"/>
              </a:rPr>
              <a:t>Unstructured Data</a:t>
            </a:r>
            <a:endParaRPr lang="en" sz="3200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" name="Shape 449"/>
          <p:cNvSpPr txBox="1">
            <a:spLocks/>
          </p:cNvSpPr>
          <p:nvPr/>
        </p:nvSpPr>
        <p:spPr>
          <a:xfrm>
            <a:off x="5202862" y="4491008"/>
            <a:ext cx="3293926" cy="5812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2400" dirty="0" smtClean="0">
                <a:latin typeface="Muli"/>
                <a:ea typeface="Muli"/>
                <a:cs typeface="Muli"/>
                <a:sym typeface="Muli"/>
              </a:rPr>
              <a:t>Distributed Computing</a:t>
            </a:r>
            <a:endParaRPr lang="en" sz="2400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Shape 449"/>
          <p:cNvSpPr txBox="1">
            <a:spLocks/>
          </p:cNvSpPr>
          <p:nvPr/>
        </p:nvSpPr>
        <p:spPr>
          <a:xfrm>
            <a:off x="1786971" y="4473595"/>
            <a:ext cx="1751951" cy="646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uli"/>
                <a:ea typeface="Muli"/>
                <a:cs typeface="Muli"/>
                <a:sym typeface="Muli"/>
              </a:rPr>
              <a:t>HDFS</a:t>
            </a:r>
            <a:endParaRPr lang="en" sz="3200" dirty="0">
              <a:solidFill>
                <a:schemeClr val="bg1">
                  <a:lumMod val="8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" name="Shape 449"/>
          <p:cNvSpPr txBox="1">
            <a:spLocks/>
          </p:cNvSpPr>
          <p:nvPr/>
        </p:nvSpPr>
        <p:spPr>
          <a:xfrm>
            <a:off x="5500551" y="1676875"/>
            <a:ext cx="1867123" cy="3947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uli"/>
                <a:ea typeface="Muli"/>
                <a:cs typeface="Muli"/>
                <a:sym typeface="Muli"/>
              </a:rPr>
              <a:t>Algorithms</a:t>
            </a:r>
            <a:endParaRPr lang="en" sz="3200" dirty="0">
              <a:solidFill>
                <a:schemeClr val="bg1">
                  <a:lumMod val="8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Shape 449"/>
          <p:cNvSpPr txBox="1">
            <a:spLocks/>
          </p:cNvSpPr>
          <p:nvPr/>
        </p:nvSpPr>
        <p:spPr>
          <a:xfrm>
            <a:off x="7416390" y="1411964"/>
            <a:ext cx="1867123" cy="52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2800" b="1" dirty="0" smtClean="0">
                <a:solidFill>
                  <a:srgbClr val="6EAB42"/>
                </a:solidFill>
                <a:latin typeface="Muli"/>
                <a:ea typeface="Muli"/>
                <a:cs typeface="Muli"/>
                <a:sym typeface="Muli"/>
              </a:rPr>
              <a:t>Storage</a:t>
            </a:r>
            <a:endParaRPr lang="en" sz="3200" b="1" dirty="0">
              <a:solidFill>
                <a:srgbClr val="6EAB42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90153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ettaby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160" y="186330"/>
            <a:ext cx="4190365" cy="4743809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71206" y="4317124"/>
            <a:ext cx="2377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800000"/>
                </a:solidFill>
              </a:rPr>
              <a:t>Source</a:t>
            </a:r>
            <a:r>
              <a:rPr lang="en-US" sz="1200" dirty="0">
                <a:solidFill>
                  <a:srgbClr val="800000"/>
                </a:solidFill>
              </a:rPr>
              <a:t>: https://www.engadget.com/2011/06/29/visualized-a-zettabyte/</a:t>
            </a:r>
            <a:endParaRPr lang="en-US" sz="1200" dirty="0" smtClean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91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 rot="-5400000">
            <a:off x="867324" y="468799"/>
            <a:ext cx="2691900" cy="310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Shape 368"/>
          <p:cNvSpPr txBox="1">
            <a:spLocks noGrp="1"/>
          </p:cNvSpPr>
          <p:nvPr>
            <p:ph type="ctrTitle" idx="4294967295"/>
          </p:nvPr>
        </p:nvSpPr>
        <p:spPr>
          <a:xfrm>
            <a:off x="3829050" y="952450"/>
            <a:ext cx="4991099" cy="209524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6000" dirty="0"/>
              <a:t>Big Data is a </a:t>
            </a:r>
            <a:r>
              <a:rPr lang="en-US" sz="6000" b="1" i="1" dirty="0"/>
              <a:t>Problem!</a:t>
            </a:r>
            <a:endParaRPr lang="en" sz="6000" dirty="0"/>
          </a:p>
        </p:txBody>
      </p:sp>
      <p:sp>
        <p:nvSpPr>
          <p:cNvPr id="369" name="Shape 369"/>
          <p:cNvSpPr txBox="1">
            <a:spLocks noGrp="1"/>
          </p:cNvSpPr>
          <p:nvPr>
            <p:ph type="subTitle" idx="4294967295"/>
          </p:nvPr>
        </p:nvSpPr>
        <p:spPr>
          <a:xfrm>
            <a:off x="3829050" y="3047693"/>
            <a:ext cx="4333799" cy="132321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Not a solution</a:t>
            </a:r>
            <a:endParaRPr lang="en" sz="2400" dirty="0"/>
          </a:p>
        </p:txBody>
      </p:sp>
      <p:sp>
        <p:nvSpPr>
          <p:cNvPr id="16" name="Shape 761"/>
          <p:cNvSpPr/>
          <p:nvPr/>
        </p:nvSpPr>
        <p:spPr>
          <a:xfrm>
            <a:off x="1675047" y="952450"/>
            <a:ext cx="658699" cy="605088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7" name="Shape 718"/>
          <p:cNvGrpSpPr/>
          <p:nvPr/>
        </p:nvGrpSpPr>
        <p:grpSpPr>
          <a:xfrm>
            <a:off x="2466590" y="1663844"/>
            <a:ext cx="787749" cy="565750"/>
            <a:chOff x="5255200" y="3006475"/>
            <a:chExt cx="511700" cy="37857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" name="Shape 71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72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0" name="Shape 742"/>
          <p:cNvGrpSpPr/>
          <p:nvPr/>
        </p:nvGrpSpPr>
        <p:grpSpPr>
          <a:xfrm>
            <a:off x="1183631" y="1915111"/>
            <a:ext cx="606983" cy="586249"/>
            <a:chOff x="3294650" y="3652450"/>
            <a:chExt cx="388350" cy="405450"/>
          </a:xfrm>
          <a:solidFill>
            <a:schemeClr val="accent6"/>
          </a:solidFill>
        </p:grpSpPr>
        <p:sp>
          <p:nvSpPr>
            <p:cNvPr id="21" name="Shape 743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4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45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" name="Shape 679"/>
          <p:cNvGrpSpPr/>
          <p:nvPr/>
        </p:nvGrpSpPr>
        <p:grpSpPr>
          <a:xfrm>
            <a:off x="2118617" y="2489352"/>
            <a:ext cx="543838" cy="608710"/>
            <a:chOff x="611175" y="2326900"/>
            <a:chExt cx="362700" cy="389575"/>
          </a:xfrm>
          <a:solidFill>
            <a:srgbClr val="004090"/>
          </a:solidFill>
        </p:grpSpPr>
        <p:sp>
          <p:nvSpPr>
            <p:cNvPr id="25" name="Shape 680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681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682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68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6116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ctrTitle" idx="4294967295"/>
          </p:nvPr>
        </p:nvSpPr>
        <p:spPr>
          <a:xfrm>
            <a:off x="685800" y="-9"/>
            <a:ext cx="7772400" cy="209296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9600" b="1" dirty="0" smtClean="0">
                <a:latin typeface="Muli"/>
                <a:ea typeface="Muli"/>
                <a:cs typeface="Muli"/>
                <a:sym typeface="Muli"/>
              </a:rPr>
              <a:t>2005</a:t>
            </a:r>
            <a:endParaRPr lang="en" sz="9600" b="1" dirty="0">
              <a:latin typeface="Muli"/>
              <a:ea typeface="Muli"/>
              <a:cs typeface="Muli"/>
              <a:sym typeface="Muli"/>
            </a:endParaRPr>
          </a:p>
          <a:p>
            <a:pPr lvl="0" algn="ctr">
              <a:spcBef>
                <a:spcPts val="600"/>
              </a:spcBef>
            </a:pPr>
            <a:r>
              <a:rPr lang="en-US" sz="1400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The year the term </a:t>
            </a:r>
            <a:r>
              <a:rPr lang="en-US" sz="1400" b="1" i="1" dirty="0" smtClean="0">
                <a:solidFill>
                  <a:srgbClr val="FFFF9F"/>
                </a:solidFill>
                <a:latin typeface="Muli"/>
                <a:ea typeface="Muli"/>
                <a:cs typeface="Muli"/>
                <a:sym typeface="Muli"/>
              </a:rPr>
              <a:t>Big Data </a:t>
            </a:r>
            <a:r>
              <a:rPr lang="en-US" sz="1400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was created</a:t>
            </a:r>
            <a:endParaRPr lang="en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 descr="Screenshot 2017-09-04 11.39.4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1"/>
          <a:stretch/>
        </p:blipFill>
        <p:spPr>
          <a:xfrm>
            <a:off x="1442720" y="2092960"/>
            <a:ext cx="6543040" cy="253233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43000"/>
              </a:schemeClr>
            </a:outerShdw>
          </a:effectLst>
        </p:spPr>
      </p:pic>
      <p:sp>
        <p:nvSpPr>
          <p:cNvPr id="4" name="Shape 852"/>
          <p:cNvSpPr txBox="1"/>
          <p:nvPr/>
        </p:nvSpPr>
        <p:spPr>
          <a:xfrm>
            <a:off x="2245130" y="4665731"/>
            <a:ext cx="4663670" cy="393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 b="1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Google Trends Search graph of </a:t>
            </a:r>
            <a:r>
              <a:rPr lang="en-US" i="1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“big data” </a:t>
            </a:r>
            <a:r>
              <a:rPr lang="en-US" b="1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in the USA</a:t>
            </a: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02281" y="16893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CFFCC"/>
                </a:solidFill>
              </a:rPr>
              <a:t>Source</a:t>
            </a:r>
            <a:r>
              <a:rPr lang="en-US" sz="1200" dirty="0">
                <a:solidFill>
                  <a:srgbClr val="CCFFCC"/>
                </a:solidFill>
              </a:rPr>
              <a:t>: floq.to/lG1Cf</a:t>
            </a:r>
            <a:endParaRPr lang="en-US" sz="1200" dirty="0" smtClean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317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 idx="4294967295"/>
          </p:nvPr>
        </p:nvSpPr>
        <p:spPr>
          <a:xfrm>
            <a:off x="2379345" y="0"/>
            <a:ext cx="4856480" cy="85344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 dirty="0" smtClean="0"/>
              <a:t>But why 2005?</a:t>
            </a:r>
            <a:endParaRPr lang="en" sz="4800" dirty="0"/>
          </a:p>
        </p:txBody>
      </p:sp>
      <p:sp>
        <p:nvSpPr>
          <p:cNvPr id="401" name="Shape 401"/>
          <p:cNvSpPr txBox="1">
            <a:spLocks noGrp="1"/>
          </p:cNvSpPr>
          <p:nvPr>
            <p:ph type="body" idx="4294967295"/>
          </p:nvPr>
        </p:nvSpPr>
        <p:spPr>
          <a:xfrm>
            <a:off x="2038200" y="4065524"/>
            <a:ext cx="5421145" cy="8003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 dirty="0" smtClean="0"/>
              <a:t>Answer: </a:t>
            </a:r>
            <a:r>
              <a:rPr lang="en-US" sz="1800" dirty="0" smtClean="0"/>
              <a:t>the internet and smartphones dramatically increased data generation</a:t>
            </a:r>
            <a:endParaRPr lang="en" sz="1800" dirty="0"/>
          </a:p>
        </p:txBody>
      </p:sp>
      <p:pic>
        <p:nvPicPr>
          <p:cNvPr id="2" name="Picture 1" descr="hadoop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" r="1900"/>
          <a:stretch/>
        </p:blipFill>
        <p:spPr>
          <a:xfrm>
            <a:off x="1657985" y="1005840"/>
            <a:ext cx="5872480" cy="30596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2125344" y="1076960"/>
            <a:ext cx="4417695" cy="105664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1360" y="4839139"/>
            <a:ext cx="7549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CFFCC"/>
                </a:solidFill>
              </a:rPr>
              <a:t>Source</a:t>
            </a:r>
            <a:r>
              <a:rPr lang="en-US" sz="1200" dirty="0">
                <a:solidFill>
                  <a:srgbClr val="CCFFCC"/>
                </a:solidFill>
              </a:rPr>
              <a:t>: https://practicalanalytics.co/2011/11/06/explaining-hadoop-to-management-whats-the-big-data-deal/</a:t>
            </a:r>
            <a:endParaRPr lang="en-US" sz="1200" dirty="0" smtClean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6224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0" build="p"/>
      <p:bldP spid="3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00"/>
          <p:cNvSpPr txBox="1">
            <a:spLocks/>
          </p:cNvSpPr>
          <p:nvPr/>
        </p:nvSpPr>
        <p:spPr>
          <a:xfrm>
            <a:off x="2064384" y="10160"/>
            <a:ext cx="5921376" cy="853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dirty="0" smtClean="0"/>
              <a:t>Exponential Data Growth</a:t>
            </a:r>
            <a:endParaRPr lang="en" dirty="0"/>
          </a:p>
        </p:txBody>
      </p:sp>
      <p:pic>
        <p:nvPicPr>
          <p:cNvPr id="3" name="Picture 2" descr="data_growth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3"/>
          <a:stretch/>
        </p:blipFill>
        <p:spPr>
          <a:xfrm>
            <a:off x="1922144" y="863600"/>
            <a:ext cx="5230496" cy="391725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717040" y="4839139"/>
            <a:ext cx="5599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CFFCC"/>
                </a:solidFill>
              </a:rPr>
              <a:t>Source</a:t>
            </a:r>
            <a:r>
              <a:rPr lang="en-US" sz="1200" dirty="0">
                <a:solidFill>
                  <a:srgbClr val="CCFFCC"/>
                </a:solidFill>
              </a:rPr>
              <a:t>: http://www.nojitter.com/post/240170228/the-network-impact-of-big-data</a:t>
            </a:r>
            <a:endParaRPr lang="en-US" sz="1200" dirty="0" smtClean="0">
              <a:solidFill>
                <a:srgbClr val="CCFFCC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64384" y="4507992"/>
            <a:ext cx="4417695" cy="2133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4503859"/>
            <a:ext cx="5435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Chart is from the United Nations Economic Commission for Europe (UNECE)</a:t>
            </a:r>
            <a:endParaRPr lang="en-US" sz="1200" dirty="0" smtClean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182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2051200" y="1941934"/>
            <a:ext cx="6282299" cy="128062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-US" dirty="0" smtClean="0"/>
              <a:t>Is a </a:t>
            </a:r>
            <a:r>
              <a:rPr lang="en-US" dirty="0"/>
              <a:t>large set of data that is almost impossible to manage and process using traditional business intelligence tools</a:t>
            </a:r>
            <a:endParaRPr lang="en" dirty="0"/>
          </a:p>
        </p:txBody>
      </p:sp>
      <p:sp>
        <p:nvSpPr>
          <p:cNvPr id="3" name="Shape 368"/>
          <p:cNvSpPr txBox="1">
            <a:spLocks/>
          </p:cNvSpPr>
          <p:nvPr/>
        </p:nvSpPr>
        <p:spPr>
          <a:xfrm>
            <a:off x="3377754" y="228163"/>
            <a:ext cx="3297235" cy="9894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6000" dirty="0" smtClean="0"/>
              <a:t>Big Data</a:t>
            </a:r>
            <a:endParaRPr lang="en" sz="6000" dirty="0"/>
          </a:p>
        </p:txBody>
      </p:sp>
    </p:spTree>
    <p:extLst>
      <p:ext uri="{BB962C8B-B14F-4D97-AF65-F5344CB8AC3E}">
        <p14:creationId xmlns:p14="http://schemas.microsoft.com/office/powerpoint/2010/main" val="13583584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/>
        </p:nvSpPr>
        <p:spPr>
          <a:xfrm>
            <a:off x="3147685" y="2137250"/>
            <a:ext cx="2414699" cy="2091900"/>
          </a:xfrm>
          <a:prstGeom prst="hexagon">
            <a:avLst>
              <a:gd name="adj" fmla="val 29110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Velocity</a:t>
            </a:r>
            <a:endParaRPr lang="en" sz="2000" b="1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3" name="Shape 413"/>
          <p:cNvSpPr txBox="1">
            <a:spLocks noGrp="1"/>
          </p:cNvSpPr>
          <p:nvPr>
            <p:ph type="title" idx="4294967295"/>
          </p:nvPr>
        </p:nvSpPr>
        <p:spPr>
          <a:xfrm>
            <a:off x="1921614" y="490122"/>
            <a:ext cx="4944300" cy="135737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 smtClean="0"/>
              <a:t>The Three V’s of </a:t>
            </a:r>
            <a:br>
              <a:rPr lang="en-US" dirty="0" smtClean="0"/>
            </a:br>
            <a:r>
              <a:rPr lang="en-US" b="1" dirty="0" smtClean="0"/>
              <a:t>Big Data</a:t>
            </a:r>
            <a:endParaRPr lang="en" b="1" dirty="0"/>
          </a:p>
        </p:txBody>
      </p:sp>
      <p:sp>
        <p:nvSpPr>
          <p:cNvPr id="414" name="Shape 414"/>
          <p:cNvSpPr/>
          <p:nvPr/>
        </p:nvSpPr>
        <p:spPr>
          <a:xfrm>
            <a:off x="1275500" y="2137250"/>
            <a:ext cx="2414699" cy="20919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Volume</a:t>
            </a:r>
            <a:endParaRPr lang="en" sz="2000" b="1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5" name="Shape 415"/>
          <p:cNvSpPr/>
          <p:nvPr/>
        </p:nvSpPr>
        <p:spPr>
          <a:xfrm>
            <a:off x="5019871" y="2137250"/>
            <a:ext cx="2414699" cy="20919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Variety</a:t>
            </a:r>
            <a:endParaRPr lang="en" sz="2000" b="1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251703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20953</TotalTime>
  <Words>761</Words>
  <Application>Microsoft Macintosh PowerPoint</Application>
  <PresentationFormat>On-screen Show (16:9)</PresentationFormat>
  <Paragraphs>173</Paragraphs>
  <Slides>30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Imogen template</vt:lpstr>
      <vt:lpstr>Big Data 101</vt:lpstr>
      <vt:lpstr>Hello!</vt:lpstr>
      <vt:lpstr>Data Science</vt:lpstr>
      <vt:lpstr>Big Data is a Problem!</vt:lpstr>
      <vt:lpstr>2005 The year the term Big Data was created</vt:lpstr>
      <vt:lpstr>But why 2005?</vt:lpstr>
      <vt:lpstr>PowerPoint Presentation</vt:lpstr>
      <vt:lpstr>PowerPoint Presentation</vt:lpstr>
      <vt:lpstr>The Three V’s of  Big Data</vt:lpstr>
      <vt:lpstr>PowerPoint Presentation</vt:lpstr>
      <vt:lpstr>If Big Data is a problem, the most popular solution is …</vt:lpstr>
      <vt:lpstr>PowerPoint Presentation</vt:lpstr>
      <vt:lpstr>What is Hadoop?</vt:lpstr>
      <vt:lpstr>Hadoop Distributed File System (HDFS)</vt:lpstr>
      <vt:lpstr>Distributed processing moves the processing &amp; computing software to the data, rather than move the data to the software</vt:lpstr>
      <vt:lpstr>PowerPoint Presentation</vt:lpstr>
      <vt:lpstr>OK, now that you have a lot of data, what do you do with it?</vt:lpstr>
      <vt:lpstr>What is Machine Learning?</vt:lpstr>
      <vt:lpstr>PowerPoint Presentation</vt:lpstr>
      <vt:lpstr>Machine Learning Algorithm Categories</vt:lpstr>
      <vt:lpstr>PowerPoint Presentation</vt:lpstr>
      <vt:lpstr>Machine Learning != Big Data And Machine Learning != Hadoop </vt:lpstr>
      <vt:lpstr>But …</vt:lpstr>
      <vt:lpstr>Machine Learning Examples </vt:lpstr>
      <vt:lpstr>Machine Learning Examples In Oil and Gas</vt:lpstr>
      <vt:lpstr>Thanks!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Craig</cp:lastModifiedBy>
  <cp:revision>102</cp:revision>
  <dcterms:modified xsi:type="dcterms:W3CDTF">2017-09-06T22:01:01Z</dcterms:modified>
</cp:coreProperties>
</file>